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4" r:id="rId3"/>
    <p:sldId id="272" r:id="rId4"/>
    <p:sldId id="277" r:id="rId5"/>
    <p:sldId id="278" r:id="rId6"/>
    <p:sldId id="280" r:id="rId7"/>
    <p:sldId id="273" r:id="rId8"/>
    <p:sldId id="274" r:id="rId9"/>
    <p:sldId id="275" r:id="rId10"/>
    <p:sldId id="276" r:id="rId11"/>
    <p:sldId id="281" r:id="rId12"/>
    <p:sldId id="269" r:id="rId13"/>
    <p:sldId id="270" r:id="rId14"/>
    <p:sldId id="271"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8" d="100"/>
          <a:sy n="88" d="100"/>
        </p:scale>
        <p:origin x="879" y="51"/>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4/30/2022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4/30/2022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4/30/2022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4/30/2022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D8BD707-D9CF-40AE-B4C6-C98DA3205C09}" type="datetimeFigureOut">
              <a:rPr lang="en-US" smtClean="0"/>
              <a:pPr/>
              <a:t>4/30/2022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D8BD707-D9CF-40AE-B4C6-C98DA3205C09}" type="datetimeFigureOut">
              <a:rPr lang="en-US" smtClean="0"/>
              <a:pPr/>
              <a:t>4/30/2022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D8BD707-D9CF-40AE-B4C6-C98DA3205C09}" type="datetimeFigureOut">
              <a:rPr lang="en-US" smtClean="0"/>
              <a:pPr/>
              <a:t>4/30/2022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4/30/2022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4/30/2022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4/30/2022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4/30/2022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fnicholls.com/"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circuit board&#10;&#10;Description generated with very high confidence">
            <a:extLst>
              <a:ext uri="{FF2B5EF4-FFF2-40B4-BE49-F238E27FC236}">
                <a16:creationId xmlns:a16="http://schemas.microsoft.com/office/drawing/2014/main" id="{DD902B4D-1131-4732-A08F-BB32DE3E742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3327573"/>
          </a:xfrm>
          <a:prstGeom prst="rect">
            <a:avLst/>
          </a:prstGeom>
        </p:spPr>
      </p:pic>
      <p:sp>
        <p:nvSpPr>
          <p:cNvPr id="2" name="Title 1"/>
          <p:cNvSpPr>
            <a:spLocks noGrp="1"/>
          </p:cNvSpPr>
          <p:nvPr>
            <p:ph type="ctrTitle"/>
          </p:nvPr>
        </p:nvSpPr>
        <p:spPr>
          <a:xfrm>
            <a:off x="685800" y="1671727"/>
            <a:ext cx="7772400" cy="1470025"/>
          </a:xfrm>
        </p:spPr>
        <p:txBody>
          <a:bodyPr>
            <a:normAutofit/>
          </a:bodyPr>
          <a:lstStyle/>
          <a:p>
            <a:r>
              <a:rPr lang="en-GB" sz="6000" dirty="0">
                <a:solidFill>
                  <a:schemeClr val="bg1">
                    <a:lumMod val="85000"/>
                  </a:schemeClr>
                </a:solidFill>
              </a:rPr>
              <a:t>BCD Counter (4510)</a:t>
            </a:r>
            <a:r>
              <a:rPr lang="en-GB" sz="4800" dirty="0">
                <a:solidFill>
                  <a:schemeClr val="bg1">
                    <a:lumMod val="85000"/>
                  </a:schemeClr>
                </a:solidFill>
              </a:rPr>
              <a:t> </a:t>
            </a:r>
          </a:p>
        </p:txBody>
      </p:sp>
      <p:sp>
        <p:nvSpPr>
          <p:cNvPr id="3" name="Subtitle 2"/>
          <p:cNvSpPr>
            <a:spLocks noGrp="1"/>
          </p:cNvSpPr>
          <p:nvPr>
            <p:ph type="subTitle" idx="1"/>
          </p:nvPr>
        </p:nvSpPr>
        <p:spPr>
          <a:xfrm>
            <a:off x="6245629" y="6172200"/>
            <a:ext cx="2667000" cy="457200"/>
          </a:xfrm>
        </p:spPr>
        <p:txBody>
          <a:bodyPr/>
          <a:lstStyle/>
          <a:p>
            <a:pPr algn="r"/>
            <a:r>
              <a:rPr lang="en-GB" sz="1800" dirty="0">
                <a:hlinkClick r:id="rId3"/>
              </a:rPr>
              <a:t>www.pfnicholls.com</a:t>
            </a:r>
            <a:endParaRPr lang="en-GB" sz="1800" dirty="0"/>
          </a:p>
          <a:p>
            <a:endParaRPr lang="en-GB" dirty="0"/>
          </a:p>
        </p:txBody>
      </p:sp>
      <p:sp>
        <p:nvSpPr>
          <p:cNvPr id="4" name="TextBox 3"/>
          <p:cNvSpPr txBox="1"/>
          <p:nvPr/>
        </p:nvSpPr>
        <p:spPr>
          <a:xfrm>
            <a:off x="304800" y="4114800"/>
            <a:ext cx="8610600" cy="1938992"/>
          </a:xfrm>
          <a:prstGeom prst="rect">
            <a:avLst/>
          </a:prstGeom>
          <a:noFill/>
        </p:spPr>
        <p:txBody>
          <a:bodyPr wrap="square" rtlCol="0">
            <a:spAutoFit/>
          </a:bodyPr>
          <a:lstStyle/>
          <a:p>
            <a:r>
              <a:rPr lang="en-GB" sz="2400" dirty="0">
                <a:solidFill>
                  <a:srgbClr val="002060"/>
                </a:solidFill>
              </a:rPr>
              <a:t>AIM: To understand the operation of a Binary Coded Decimal (BCD) counter</a:t>
            </a:r>
          </a:p>
          <a:p>
            <a:endParaRPr lang="en-GB" sz="2400" dirty="0">
              <a:solidFill>
                <a:srgbClr val="002060"/>
              </a:solidFill>
            </a:endParaRPr>
          </a:p>
          <a:p>
            <a:r>
              <a:rPr lang="en-GB" sz="2400" dirty="0">
                <a:solidFill>
                  <a:srgbClr val="002060"/>
                </a:solidFill>
              </a:rPr>
              <a:t>PRIOR KNOWLEDGE: Counters, logic</a:t>
            </a:r>
          </a:p>
          <a:p>
            <a:r>
              <a:rPr lang="en-GB" sz="2400" dirty="0">
                <a:solidFill>
                  <a:srgbClr val="002060"/>
                </a:solidFill>
              </a:rPr>
              <a: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Example 3</a:t>
            </a:r>
            <a:endParaRPr lang="en-GB" sz="4800" dirty="0"/>
          </a:p>
        </p:txBody>
      </p:sp>
      <p:sp>
        <p:nvSpPr>
          <p:cNvPr id="8" name="TextBox 7"/>
          <p:cNvSpPr txBox="1"/>
          <p:nvPr/>
        </p:nvSpPr>
        <p:spPr>
          <a:xfrm>
            <a:off x="5715000" y="1398814"/>
            <a:ext cx="2971800" cy="5105400"/>
          </a:xfrm>
          <a:prstGeom prst="rect">
            <a:avLst/>
          </a:prstGeom>
          <a:noFill/>
        </p:spPr>
        <p:txBody>
          <a:bodyPr wrap="square" rtlCol="0">
            <a:normAutofit fontScale="77500" lnSpcReduction="20000"/>
          </a:bodyPr>
          <a:lstStyle/>
          <a:p>
            <a:pPr>
              <a:lnSpc>
                <a:spcPct val="120000"/>
              </a:lnSpc>
              <a:spcAft>
                <a:spcPts val="1200"/>
              </a:spcAft>
            </a:pPr>
            <a:r>
              <a:rPr lang="en-GB" sz="2400" b="1" dirty="0"/>
              <a:t>Count from 6 to 1 and then start again</a:t>
            </a:r>
          </a:p>
          <a:p>
            <a:pPr>
              <a:lnSpc>
                <a:spcPct val="120000"/>
              </a:lnSpc>
              <a:spcAft>
                <a:spcPts val="1200"/>
              </a:spcAft>
            </a:pPr>
            <a:r>
              <a:rPr lang="en-GB" sz="2400" dirty="0"/>
              <a:t>This is very much like example 2 but, as well as making the counter count down, the logic also needs to be changed. When the output is equivalent to decimal 0, the output must be reloaded with decimal 6</a:t>
            </a:r>
          </a:p>
          <a:p>
            <a:pPr>
              <a:lnSpc>
                <a:spcPct val="120000"/>
              </a:lnSpc>
              <a:spcAft>
                <a:spcPts val="1200"/>
              </a:spcAft>
            </a:pPr>
            <a:r>
              <a:rPr lang="en-GB" sz="2400" dirty="0"/>
              <a:t>CLOCK receives the pulses to be counted. CI and RESET are held LOW. U/D is held LOW so that the counter counts down</a:t>
            </a:r>
          </a:p>
        </p:txBody>
      </p:sp>
      <p:pic>
        <p:nvPicPr>
          <p:cNvPr id="4098" name="Picture 2" descr="Example 3">
            <a:extLst>
              <a:ext uri="{FF2B5EF4-FFF2-40B4-BE49-F238E27FC236}">
                <a16:creationId xmlns:a16="http://schemas.microsoft.com/office/drawing/2014/main" id="{5EF359A2-700A-485F-A1D0-7C62E236C30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415143"/>
            <a:ext cx="4991100" cy="3076575"/>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6534D6F5-3AD0-4C08-8498-53C98AF7D9C2}"/>
              </a:ext>
            </a:extLst>
          </p:cNvPr>
          <p:cNvSpPr txBox="1"/>
          <p:nvPr/>
        </p:nvSpPr>
        <p:spPr>
          <a:xfrm>
            <a:off x="381000" y="4589460"/>
            <a:ext cx="5067300" cy="2053319"/>
          </a:xfrm>
          <a:prstGeom prst="rect">
            <a:avLst/>
          </a:prstGeom>
          <a:noFill/>
        </p:spPr>
        <p:txBody>
          <a:bodyPr wrap="square">
            <a:spAutoFit/>
          </a:bodyPr>
          <a:lstStyle/>
          <a:p>
            <a:pPr>
              <a:lnSpc>
                <a:spcPct val="110000"/>
              </a:lnSpc>
              <a:spcAft>
                <a:spcPts val="600"/>
              </a:spcAft>
            </a:pPr>
            <a:r>
              <a:rPr lang="en-GB" sz="1400" dirty="0"/>
              <a:t>L1 and L8 are held LOW, L2 and L4 are held HIGH. The four load inputs are held at the binary number 0 1 1 0 which is equivalent to decimal 6</a:t>
            </a:r>
          </a:p>
          <a:p>
            <a:pPr>
              <a:lnSpc>
                <a:spcPct val="110000"/>
              </a:lnSpc>
              <a:spcAft>
                <a:spcPts val="600"/>
              </a:spcAft>
            </a:pPr>
            <a:r>
              <a:rPr lang="en-GB" sz="1400" dirty="0"/>
              <a:t>The NOR gate goes HIGH when Q1 = 0, Q2 = 0 and Q4 = 0 which corresponds to decimal 0. The output of the NOR gate is connected to LOAD and so the counter is immediately loaded with the value decimal 6 on the outputs. The counter counts from 6 to 1, on the 7th count it reloads the value 6 to the output</a:t>
            </a:r>
          </a:p>
        </p:txBody>
      </p:sp>
    </p:spTree>
    <p:extLst>
      <p:ext uri="{BB962C8B-B14F-4D97-AF65-F5344CB8AC3E}">
        <p14:creationId xmlns:p14="http://schemas.microsoft.com/office/powerpoint/2010/main" val="523239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Example 4</a:t>
            </a:r>
            <a:endParaRPr lang="en-GB" sz="4800" dirty="0"/>
          </a:p>
        </p:txBody>
      </p:sp>
      <p:sp>
        <p:nvSpPr>
          <p:cNvPr id="8" name="TextBox 7"/>
          <p:cNvSpPr txBox="1"/>
          <p:nvPr/>
        </p:nvSpPr>
        <p:spPr>
          <a:xfrm>
            <a:off x="5943600" y="1398814"/>
            <a:ext cx="2743200" cy="5105400"/>
          </a:xfrm>
          <a:prstGeom prst="rect">
            <a:avLst/>
          </a:prstGeom>
          <a:noFill/>
        </p:spPr>
        <p:txBody>
          <a:bodyPr wrap="square" rtlCol="0">
            <a:normAutofit fontScale="92500" lnSpcReduction="10000"/>
          </a:bodyPr>
          <a:lstStyle/>
          <a:p>
            <a:pPr>
              <a:spcAft>
                <a:spcPts val="1200"/>
              </a:spcAft>
            </a:pPr>
            <a:r>
              <a:rPr lang="en-GB" sz="2400" b="1" dirty="0"/>
              <a:t>Count from 6 to 1 and then start again using Carry Out</a:t>
            </a:r>
          </a:p>
          <a:p>
            <a:pPr>
              <a:spcAft>
                <a:spcPts val="1200"/>
              </a:spcAft>
            </a:pPr>
            <a:r>
              <a:rPr lang="en-GB" sz="2400" dirty="0"/>
              <a:t>This is very much like example 3 but uses CO to reload the output with decimal 6</a:t>
            </a:r>
          </a:p>
          <a:p>
            <a:pPr>
              <a:spcAft>
                <a:spcPts val="1200"/>
              </a:spcAft>
            </a:pPr>
            <a:r>
              <a:rPr lang="en-GB" sz="2400" dirty="0"/>
              <a:t>CLOCK receives the pulses to be counted</a:t>
            </a:r>
          </a:p>
          <a:p>
            <a:pPr>
              <a:spcAft>
                <a:spcPts val="1200"/>
              </a:spcAft>
            </a:pPr>
            <a:r>
              <a:rPr lang="en-GB" sz="2400" dirty="0"/>
              <a:t>CI and RESET are held LOW</a:t>
            </a:r>
          </a:p>
          <a:p>
            <a:pPr>
              <a:spcAft>
                <a:spcPts val="1200"/>
              </a:spcAft>
            </a:pPr>
            <a:r>
              <a:rPr lang="en-GB" sz="2400" dirty="0"/>
              <a:t>U/D is held LOW so that the counter counts down</a:t>
            </a:r>
          </a:p>
        </p:txBody>
      </p:sp>
      <p:pic>
        <p:nvPicPr>
          <p:cNvPr id="2" name="Picture 1">
            <a:extLst>
              <a:ext uri="{FF2B5EF4-FFF2-40B4-BE49-F238E27FC236}">
                <a16:creationId xmlns:a16="http://schemas.microsoft.com/office/drawing/2014/main" id="{65377A53-DD50-4C97-AA92-74AAB6973F25}"/>
              </a:ext>
            </a:extLst>
          </p:cNvPr>
          <p:cNvPicPr>
            <a:picLocks noChangeAspect="1"/>
          </p:cNvPicPr>
          <p:nvPr/>
        </p:nvPicPr>
        <p:blipFill>
          <a:blip r:embed="rId2"/>
          <a:stretch>
            <a:fillRect/>
          </a:stretch>
        </p:blipFill>
        <p:spPr>
          <a:xfrm>
            <a:off x="457200" y="1398814"/>
            <a:ext cx="4991100" cy="3076575"/>
          </a:xfrm>
          <a:prstGeom prst="rect">
            <a:avLst/>
          </a:prstGeom>
        </p:spPr>
      </p:pic>
      <p:sp>
        <p:nvSpPr>
          <p:cNvPr id="6" name="TextBox 5">
            <a:extLst>
              <a:ext uri="{FF2B5EF4-FFF2-40B4-BE49-F238E27FC236}">
                <a16:creationId xmlns:a16="http://schemas.microsoft.com/office/drawing/2014/main" id="{27F0195E-FC58-4AE5-B07A-3D98501D9BF7}"/>
              </a:ext>
            </a:extLst>
          </p:cNvPr>
          <p:cNvSpPr txBox="1"/>
          <p:nvPr/>
        </p:nvSpPr>
        <p:spPr>
          <a:xfrm>
            <a:off x="381000" y="4572000"/>
            <a:ext cx="5486400" cy="2031325"/>
          </a:xfrm>
          <a:prstGeom prst="rect">
            <a:avLst/>
          </a:prstGeom>
          <a:noFill/>
        </p:spPr>
        <p:txBody>
          <a:bodyPr wrap="square">
            <a:spAutoFit/>
          </a:bodyPr>
          <a:lstStyle/>
          <a:p>
            <a:r>
              <a:rPr lang="en-GB" sz="1400" dirty="0"/>
              <a:t>L1 and L8 are held LOW, L2 and L4 are held HIGH. The four load inputs are held at the binary number 0 1 1 0 which is equivalent to decimal 6</a:t>
            </a:r>
          </a:p>
          <a:p>
            <a:endParaRPr lang="en-GB" sz="1400" dirty="0"/>
          </a:p>
          <a:p>
            <a:r>
              <a:rPr lang="en-GB" sz="1400" dirty="0"/>
              <a:t>As the counter counts down CO is HIGH and the output from the NOT gate is LOW. When the output reaches binary ZERO, CO goes LOW and the output of the NOT gate goes HIGH therefore LOAD goes HIGH and the output of the counter is immediately loaded with the value decimal 6. As soon as the output is loaded, CO goes HIGH and LOAD goes LOW so that the counter can continue to receive clock pulses.</a:t>
            </a:r>
          </a:p>
        </p:txBody>
      </p:sp>
    </p:spTree>
    <p:extLst>
      <p:ext uri="{BB962C8B-B14F-4D97-AF65-F5344CB8AC3E}">
        <p14:creationId xmlns:p14="http://schemas.microsoft.com/office/powerpoint/2010/main" val="1418468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Summary</a:t>
            </a:r>
            <a:r>
              <a:rPr lang="en-GB" sz="4800" dirty="0"/>
              <a:t> </a:t>
            </a:r>
          </a:p>
        </p:txBody>
      </p:sp>
      <p:sp>
        <p:nvSpPr>
          <p:cNvPr id="8" name="TextBox 7"/>
          <p:cNvSpPr txBox="1"/>
          <p:nvPr/>
        </p:nvSpPr>
        <p:spPr>
          <a:xfrm>
            <a:off x="457200" y="1524000"/>
            <a:ext cx="8229600" cy="5065200"/>
          </a:xfrm>
          <a:prstGeom prst="rect">
            <a:avLst/>
          </a:prstGeom>
          <a:noFill/>
        </p:spPr>
        <p:txBody>
          <a:bodyPr wrap="square" rtlCol="0">
            <a:normAutofit lnSpcReduction="10000"/>
          </a:bodyPr>
          <a:lstStyle/>
          <a:p>
            <a:pPr marL="342900" indent="-342900">
              <a:spcAft>
                <a:spcPts val="1200"/>
              </a:spcAft>
              <a:buFont typeface="Arial" pitchFamily="34" charset="0"/>
              <a:buChar char="•"/>
            </a:pPr>
            <a:r>
              <a:rPr lang="en-GB" sz="2400" dirty="0"/>
              <a:t>The 4510 Counter is a BCD counter that can count up or down</a:t>
            </a:r>
          </a:p>
          <a:p>
            <a:pPr marL="342900" indent="-342900">
              <a:spcAft>
                <a:spcPts val="1200"/>
              </a:spcAft>
              <a:buFont typeface="Arial" pitchFamily="34" charset="0"/>
              <a:buChar char="•"/>
            </a:pPr>
            <a:r>
              <a:rPr lang="en-GB" sz="2400" dirty="0"/>
              <a:t>BCD means the output counts </a:t>
            </a:r>
            <a:r>
              <a:rPr lang="en-GB" sz="2400" b="1" dirty="0"/>
              <a:t>in binary </a:t>
            </a:r>
            <a:r>
              <a:rPr lang="en-GB" sz="2400" dirty="0"/>
              <a:t>from zero (</a:t>
            </a:r>
            <a:r>
              <a:rPr lang="en-GB" sz="2400" b="1" dirty="0"/>
              <a:t>0 0 0 0</a:t>
            </a:r>
            <a:r>
              <a:rPr lang="en-GB" sz="2400" dirty="0"/>
              <a:t>) to nine (</a:t>
            </a:r>
            <a:r>
              <a:rPr lang="en-GB" sz="2400" b="1" dirty="0"/>
              <a:t>1 0 0 1</a:t>
            </a:r>
            <a:r>
              <a:rPr lang="en-GB" sz="2400" dirty="0"/>
              <a:t>)and then, on the next count, returns to zero</a:t>
            </a:r>
          </a:p>
          <a:p>
            <a:pPr marL="342900" indent="-342900">
              <a:spcAft>
                <a:spcPts val="1200"/>
              </a:spcAft>
              <a:buFont typeface="Arial" pitchFamily="34" charset="0"/>
              <a:buChar char="•"/>
            </a:pPr>
            <a:r>
              <a:rPr lang="en-GB" sz="2400" dirty="0"/>
              <a:t>The output is the decimal number system in binary</a:t>
            </a:r>
          </a:p>
          <a:p>
            <a:pPr marL="342900" indent="-342900">
              <a:spcAft>
                <a:spcPts val="1200"/>
              </a:spcAft>
              <a:buFont typeface="Arial" pitchFamily="34" charset="0"/>
              <a:buChar char="•"/>
            </a:pPr>
            <a:r>
              <a:rPr lang="en-GB" sz="2400" dirty="0"/>
              <a:t>RESET makes the output zero (</a:t>
            </a:r>
            <a:r>
              <a:rPr lang="en-GB" sz="2400" b="1" dirty="0"/>
              <a:t>0 0 0 0</a:t>
            </a:r>
            <a:r>
              <a:rPr lang="en-GB" sz="2400" dirty="0"/>
              <a:t>)</a:t>
            </a:r>
          </a:p>
          <a:p>
            <a:pPr marL="342900" indent="-342900">
              <a:spcAft>
                <a:spcPts val="1200"/>
              </a:spcAft>
              <a:buFont typeface="Arial" pitchFamily="34" charset="0"/>
              <a:buChar char="•"/>
            </a:pPr>
            <a:r>
              <a:rPr lang="en-GB" sz="2400" dirty="0"/>
              <a:t>LOAD input allow the output to be set to any binary value</a:t>
            </a:r>
          </a:p>
          <a:p>
            <a:pPr marL="342900" indent="-342900">
              <a:spcAft>
                <a:spcPts val="1200"/>
              </a:spcAft>
              <a:buFont typeface="Arial" pitchFamily="34" charset="0"/>
              <a:buChar char="•"/>
            </a:pPr>
            <a:r>
              <a:rPr lang="en-GB" sz="2400" dirty="0"/>
              <a:t>Carry Out (CO) is usually HIGH but goes LOW on every tenth clock pulse and can be used to connect two counters together</a:t>
            </a:r>
          </a:p>
          <a:p>
            <a:pPr marL="342900" indent="-342900">
              <a:spcAft>
                <a:spcPts val="1200"/>
              </a:spcAft>
              <a:buFont typeface="Arial" pitchFamily="34" charset="0"/>
              <a:buChar char="•"/>
            </a:pPr>
            <a:r>
              <a:rPr lang="en-GB" sz="2400" dirty="0"/>
              <a:t>Carry In (CI) is usually LOW. If Carry In is HIGH, the clock is ignored</a:t>
            </a:r>
          </a:p>
          <a:p>
            <a:pPr marL="342900" indent="-342900">
              <a:spcAft>
                <a:spcPts val="1200"/>
              </a:spcAft>
              <a:buFont typeface="Arial" pitchFamily="34" charset="0"/>
              <a:buChar char="•"/>
            </a:pPr>
            <a:r>
              <a:rPr lang="en-GB" sz="2400" dirty="0"/>
              <a:t>The U/D input means the counter can count UP or DOWN</a:t>
            </a:r>
          </a:p>
          <a:p>
            <a:pPr marL="342900" indent="-342900">
              <a:spcAft>
                <a:spcPts val="1200"/>
              </a:spcAft>
              <a:buFont typeface="Arial" pitchFamily="34" charset="0"/>
              <a:buChar char="•"/>
            </a:pPr>
            <a:endParaRPr lang="en-GB" sz="2400" dirty="0"/>
          </a:p>
        </p:txBody>
      </p:sp>
    </p:spTree>
    <p:extLst>
      <p:ext uri="{BB962C8B-B14F-4D97-AF65-F5344CB8AC3E}">
        <p14:creationId xmlns:p14="http://schemas.microsoft.com/office/powerpoint/2010/main" val="5853232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Questions</a:t>
            </a:r>
            <a:r>
              <a:rPr lang="en-GB" sz="4800" dirty="0"/>
              <a:t> </a:t>
            </a:r>
          </a:p>
        </p:txBody>
      </p:sp>
      <p:sp>
        <p:nvSpPr>
          <p:cNvPr id="8" name="TextBox 7"/>
          <p:cNvSpPr txBox="1"/>
          <p:nvPr/>
        </p:nvSpPr>
        <p:spPr>
          <a:xfrm>
            <a:off x="457200" y="1524000"/>
            <a:ext cx="8229600" cy="5065200"/>
          </a:xfrm>
          <a:prstGeom prst="rect">
            <a:avLst/>
          </a:prstGeom>
          <a:noFill/>
        </p:spPr>
        <p:txBody>
          <a:bodyPr wrap="square" rtlCol="0">
            <a:normAutofit/>
          </a:bodyPr>
          <a:lstStyle/>
          <a:p>
            <a:pPr marL="457200" indent="-457200">
              <a:spcAft>
                <a:spcPts val="1200"/>
              </a:spcAft>
              <a:buFont typeface="+mj-lt"/>
              <a:buAutoNum type="arabicPeriod"/>
            </a:pPr>
            <a:r>
              <a:rPr lang="en-GB" sz="2400" dirty="0"/>
              <a:t>What does BCD stand for?</a:t>
            </a:r>
          </a:p>
          <a:p>
            <a:pPr marL="457200" indent="-457200">
              <a:spcAft>
                <a:spcPts val="1200"/>
              </a:spcAft>
              <a:buFont typeface="+mj-lt"/>
              <a:buAutoNum type="arabicPeriod"/>
            </a:pPr>
            <a:r>
              <a:rPr lang="en-GB" sz="2400" dirty="0"/>
              <a:t>What is the value of the output when RESET is HIGH?</a:t>
            </a:r>
          </a:p>
          <a:p>
            <a:pPr marL="457200" indent="-457200">
              <a:spcAft>
                <a:spcPts val="1200"/>
              </a:spcAft>
              <a:buFont typeface="+mj-lt"/>
              <a:buAutoNum type="arabicPeriod"/>
            </a:pPr>
            <a:r>
              <a:rPr lang="en-GB" sz="2400" dirty="0"/>
              <a:t>What is the difference between the four pins labelled Q and the four pins labelled L?</a:t>
            </a:r>
          </a:p>
          <a:p>
            <a:pPr marL="457200" indent="-457200">
              <a:spcAft>
                <a:spcPts val="1200"/>
              </a:spcAft>
              <a:buFont typeface="+mj-lt"/>
              <a:buAutoNum type="arabicPeriod"/>
            </a:pPr>
            <a:r>
              <a:rPr lang="en-GB" sz="2400" dirty="0"/>
              <a:t>What does CI stand for?</a:t>
            </a:r>
          </a:p>
          <a:p>
            <a:pPr marL="457200" indent="-457200">
              <a:spcAft>
                <a:spcPts val="1200"/>
              </a:spcAft>
              <a:buFont typeface="+mj-lt"/>
              <a:buAutoNum type="arabicPeriod"/>
            </a:pPr>
            <a:r>
              <a:rPr lang="en-GB" sz="2400" dirty="0"/>
              <a:t>What does CI do?</a:t>
            </a:r>
          </a:p>
          <a:p>
            <a:pPr marL="457200" indent="-457200">
              <a:spcAft>
                <a:spcPts val="1200"/>
              </a:spcAft>
              <a:buFont typeface="+mj-lt"/>
              <a:buAutoNum type="arabicPeriod"/>
            </a:pPr>
            <a:r>
              <a:rPr lang="en-GB" sz="2400" dirty="0"/>
              <a:t>Is CO an input or an output?</a:t>
            </a:r>
          </a:p>
          <a:p>
            <a:pPr marL="457200" indent="-457200">
              <a:spcAft>
                <a:spcPts val="1200"/>
              </a:spcAft>
              <a:buFont typeface="+mj-lt"/>
              <a:buAutoNum type="arabicPeriod"/>
            </a:pPr>
            <a:endParaRPr lang="en-GB" sz="2400" dirty="0"/>
          </a:p>
        </p:txBody>
      </p:sp>
    </p:spTree>
    <p:extLst>
      <p:ext uri="{BB962C8B-B14F-4D97-AF65-F5344CB8AC3E}">
        <p14:creationId xmlns:p14="http://schemas.microsoft.com/office/powerpoint/2010/main" val="32446179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Answers</a:t>
            </a:r>
            <a:r>
              <a:rPr lang="en-GB" sz="4800" dirty="0"/>
              <a:t> </a:t>
            </a:r>
          </a:p>
        </p:txBody>
      </p:sp>
      <p:sp>
        <p:nvSpPr>
          <p:cNvPr id="8" name="TextBox 7"/>
          <p:cNvSpPr txBox="1"/>
          <p:nvPr/>
        </p:nvSpPr>
        <p:spPr>
          <a:xfrm>
            <a:off x="457200" y="1447800"/>
            <a:ext cx="8229600" cy="5163568"/>
          </a:xfrm>
          <a:prstGeom prst="rect">
            <a:avLst/>
          </a:prstGeom>
          <a:noFill/>
        </p:spPr>
        <p:txBody>
          <a:bodyPr wrap="square" rtlCol="0">
            <a:normAutofit/>
          </a:bodyPr>
          <a:lstStyle/>
          <a:p>
            <a:pPr marL="457200" indent="-457200">
              <a:spcAft>
                <a:spcPts val="1200"/>
              </a:spcAft>
              <a:buFont typeface="+mj-lt"/>
              <a:buAutoNum type="arabicPeriod"/>
            </a:pPr>
            <a:r>
              <a:rPr lang="en-GB" sz="2400" dirty="0"/>
              <a:t>BCD stands for Binary Coded Decimal</a:t>
            </a:r>
          </a:p>
          <a:p>
            <a:pPr marL="457200" indent="-457200">
              <a:spcAft>
                <a:spcPts val="1200"/>
              </a:spcAft>
              <a:buFont typeface="+mj-lt"/>
              <a:buAutoNum type="arabicPeriod"/>
            </a:pPr>
            <a:r>
              <a:rPr lang="en-GB" sz="2400" dirty="0"/>
              <a:t>Binary zero (</a:t>
            </a:r>
            <a:r>
              <a:rPr lang="en-GB" sz="2400" b="1" dirty="0"/>
              <a:t>0 0 0 0</a:t>
            </a:r>
            <a:r>
              <a:rPr lang="en-GB" sz="2400" dirty="0"/>
              <a:t>)</a:t>
            </a:r>
          </a:p>
          <a:p>
            <a:pPr marL="457200" indent="-457200">
              <a:spcAft>
                <a:spcPts val="1200"/>
              </a:spcAft>
              <a:buFont typeface="+mj-lt"/>
              <a:buAutoNum type="arabicPeriod"/>
            </a:pPr>
            <a:r>
              <a:rPr lang="en-GB" sz="2400" dirty="0"/>
              <a:t>Q1 to Q8 are outputs, L1 to L8 are inputs (Load)</a:t>
            </a:r>
          </a:p>
          <a:p>
            <a:pPr marL="457200" indent="-457200">
              <a:spcAft>
                <a:spcPts val="1200"/>
              </a:spcAft>
              <a:buFont typeface="+mj-lt"/>
              <a:buAutoNum type="arabicPeriod"/>
            </a:pPr>
            <a:r>
              <a:rPr lang="en-GB" sz="2400" b="1" dirty="0"/>
              <a:t>CI</a:t>
            </a:r>
            <a:r>
              <a:rPr lang="en-GB" sz="2400" dirty="0"/>
              <a:t> stands for </a:t>
            </a:r>
            <a:r>
              <a:rPr lang="en-GB" sz="2400" b="1" dirty="0"/>
              <a:t>Carry In </a:t>
            </a:r>
            <a:r>
              <a:rPr lang="en-GB" sz="2400" dirty="0"/>
              <a:t>or </a:t>
            </a:r>
            <a:r>
              <a:rPr lang="en-GB" sz="2400" b="1" dirty="0"/>
              <a:t>Clock Inhibit</a:t>
            </a:r>
          </a:p>
          <a:p>
            <a:pPr marL="457200" indent="-457200">
              <a:spcAft>
                <a:spcPts val="1200"/>
              </a:spcAft>
              <a:buFont typeface="+mj-lt"/>
              <a:buAutoNum type="arabicPeriod"/>
            </a:pPr>
            <a:r>
              <a:rPr lang="en-GB" sz="2400" dirty="0"/>
              <a:t>When CI is HIGH, the clock is ignored</a:t>
            </a:r>
          </a:p>
          <a:p>
            <a:pPr marL="457200" indent="-457200">
              <a:spcAft>
                <a:spcPts val="1200"/>
              </a:spcAft>
              <a:buFont typeface="+mj-lt"/>
              <a:buAutoNum type="arabicPeriod"/>
            </a:pPr>
            <a:r>
              <a:rPr lang="en-GB" sz="2400" dirty="0"/>
              <a:t>CO stands for </a:t>
            </a:r>
            <a:r>
              <a:rPr lang="en-GB" sz="2400" b="1" dirty="0"/>
              <a:t>Carry Out </a:t>
            </a:r>
            <a:r>
              <a:rPr lang="en-GB" sz="2400" dirty="0"/>
              <a:t>so it is an output</a:t>
            </a:r>
          </a:p>
          <a:p>
            <a:pPr marL="457200" indent="-457200">
              <a:spcAft>
                <a:spcPts val="1200"/>
              </a:spcAft>
              <a:buFont typeface="+mj-lt"/>
              <a:buAutoNum type="arabicPeriod"/>
            </a:pPr>
            <a:endParaRPr lang="en-GB" sz="2400" dirty="0"/>
          </a:p>
          <a:p>
            <a:pPr marL="457200" indent="-457200">
              <a:spcAft>
                <a:spcPts val="1200"/>
              </a:spcAft>
              <a:buFont typeface="+mj-lt"/>
              <a:buAutoNum type="arabicPeriod"/>
            </a:pPr>
            <a:endParaRPr lang="en-GB" sz="2400" dirty="0"/>
          </a:p>
          <a:p>
            <a:pPr marL="457200" indent="-457200">
              <a:spcAft>
                <a:spcPts val="1200"/>
              </a:spcAft>
              <a:buFont typeface="+mj-lt"/>
              <a:buAutoNum type="arabicPeriod"/>
            </a:pPr>
            <a:endParaRPr lang="en-GB" sz="2400" dirty="0"/>
          </a:p>
        </p:txBody>
      </p:sp>
    </p:spTree>
    <p:extLst>
      <p:ext uri="{BB962C8B-B14F-4D97-AF65-F5344CB8AC3E}">
        <p14:creationId xmlns:p14="http://schemas.microsoft.com/office/powerpoint/2010/main" val="42029793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Introduction</a:t>
            </a:r>
            <a:endParaRPr lang="en-GB" sz="4800" dirty="0"/>
          </a:p>
        </p:txBody>
      </p:sp>
      <p:sp>
        <p:nvSpPr>
          <p:cNvPr id="8" name="TextBox 7"/>
          <p:cNvSpPr txBox="1"/>
          <p:nvPr/>
        </p:nvSpPr>
        <p:spPr>
          <a:xfrm>
            <a:off x="4876800" y="1398814"/>
            <a:ext cx="3810000" cy="5105400"/>
          </a:xfrm>
          <a:prstGeom prst="rect">
            <a:avLst/>
          </a:prstGeom>
          <a:noFill/>
        </p:spPr>
        <p:txBody>
          <a:bodyPr wrap="square" rtlCol="0">
            <a:normAutofit fontScale="92500"/>
          </a:bodyPr>
          <a:lstStyle/>
          <a:p>
            <a:pPr>
              <a:spcAft>
                <a:spcPts val="1200"/>
              </a:spcAft>
            </a:pPr>
            <a:r>
              <a:rPr lang="en-GB" sz="2400" b="1" dirty="0"/>
              <a:t>The 4510 is a counter</a:t>
            </a:r>
            <a:r>
              <a:rPr lang="en-GB" sz="2400" dirty="0"/>
              <a:t>. The full name of the counter is a Divide by 10 BCD Up-Down Counter</a:t>
            </a:r>
          </a:p>
          <a:p>
            <a:pPr>
              <a:spcAft>
                <a:spcPts val="1200"/>
              </a:spcAft>
            </a:pPr>
            <a:r>
              <a:rPr lang="en-GB" sz="2400" b="1" dirty="0"/>
              <a:t>The divide by 10 </a:t>
            </a:r>
            <a:r>
              <a:rPr lang="en-GB" sz="2400" dirty="0"/>
              <a:t>part means it counts 10 (0 to 9) clock pulses before starting again</a:t>
            </a:r>
          </a:p>
          <a:p>
            <a:pPr>
              <a:spcAft>
                <a:spcPts val="1200"/>
              </a:spcAft>
            </a:pPr>
            <a:r>
              <a:rPr lang="en-GB" sz="2400" b="1" dirty="0"/>
              <a:t>BCD</a:t>
            </a:r>
            <a:r>
              <a:rPr lang="en-GB" sz="2400" dirty="0"/>
              <a:t> stands for Binary Coded Decimal. The output is in binary but only counts from 0 to 9 before starting again</a:t>
            </a:r>
          </a:p>
          <a:p>
            <a:pPr>
              <a:spcAft>
                <a:spcPts val="1200"/>
              </a:spcAft>
            </a:pPr>
            <a:r>
              <a:rPr lang="en-GB" sz="2400" b="1" dirty="0"/>
              <a:t>Up-Down</a:t>
            </a:r>
            <a:r>
              <a:rPr lang="en-GB" sz="2400" dirty="0"/>
              <a:t> means the counter can either count up from zero or down from 9</a:t>
            </a:r>
          </a:p>
        </p:txBody>
      </p:sp>
      <p:pic>
        <p:nvPicPr>
          <p:cNvPr id="2" name="Picture 1">
            <a:extLst>
              <a:ext uri="{FF2B5EF4-FFF2-40B4-BE49-F238E27FC236}">
                <a16:creationId xmlns:a16="http://schemas.microsoft.com/office/drawing/2014/main" id="{344FA923-836E-4EBD-99C0-2006DA216E0F}"/>
              </a:ext>
            </a:extLst>
          </p:cNvPr>
          <p:cNvPicPr>
            <a:picLocks noChangeAspect="1"/>
          </p:cNvPicPr>
          <p:nvPr/>
        </p:nvPicPr>
        <p:blipFill>
          <a:blip r:embed="rId2"/>
          <a:stretch>
            <a:fillRect/>
          </a:stretch>
        </p:blipFill>
        <p:spPr>
          <a:xfrm>
            <a:off x="457200" y="1524000"/>
            <a:ext cx="4129520" cy="2895600"/>
          </a:xfrm>
          <a:prstGeom prst="rect">
            <a:avLst/>
          </a:prstGeom>
        </p:spPr>
      </p:pic>
      <p:sp>
        <p:nvSpPr>
          <p:cNvPr id="6" name="TextBox 5">
            <a:extLst>
              <a:ext uri="{FF2B5EF4-FFF2-40B4-BE49-F238E27FC236}">
                <a16:creationId xmlns:a16="http://schemas.microsoft.com/office/drawing/2014/main" id="{5E094B6D-CD55-47C9-A520-D231EFB1B206}"/>
              </a:ext>
            </a:extLst>
          </p:cNvPr>
          <p:cNvSpPr txBox="1"/>
          <p:nvPr/>
        </p:nvSpPr>
        <p:spPr>
          <a:xfrm>
            <a:off x="457200" y="4606417"/>
            <a:ext cx="4129520" cy="2031325"/>
          </a:xfrm>
          <a:prstGeom prst="rect">
            <a:avLst/>
          </a:prstGeom>
          <a:solidFill>
            <a:schemeClr val="tx2">
              <a:lumMod val="20000"/>
              <a:lumOff val="80000"/>
            </a:schemeClr>
          </a:solidFill>
        </p:spPr>
        <p:txBody>
          <a:bodyPr wrap="square">
            <a:spAutoFit/>
          </a:bodyPr>
          <a:lstStyle/>
          <a:p>
            <a:r>
              <a:rPr lang="en-GB" dirty="0"/>
              <a:t>The advantage of a BCD counter is that it can be used to make a decimal counter (1's, 10's, 100's etc) without the need for further logic as the counter automatically resets to zero on the tenth clock pulse. </a:t>
            </a:r>
            <a:r>
              <a:rPr lang="en-GB" b="1" dirty="0"/>
              <a:t>The counter gives a binary output of the decimal number system.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105400" y="353786"/>
            <a:ext cx="3581400" cy="1569660"/>
          </a:xfrm>
          <a:prstGeom prst="rect">
            <a:avLst/>
          </a:prstGeom>
          <a:solidFill>
            <a:schemeClr val="tx2"/>
          </a:solidFill>
        </p:spPr>
        <p:txBody>
          <a:bodyPr wrap="square" rtlCol="0">
            <a:spAutoFit/>
          </a:bodyPr>
          <a:lstStyle/>
          <a:p>
            <a:pPr algn="ctr"/>
            <a:r>
              <a:rPr lang="en-GB" sz="4800" dirty="0">
                <a:solidFill>
                  <a:schemeClr val="bg1">
                    <a:lumMod val="95000"/>
                  </a:schemeClr>
                </a:solidFill>
              </a:rPr>
              <a:t>Basic Operation 1</a:t>
            </a:r>
            <a:endParaRPr lang="en-GB" sz="4800" dirty="0"/>
          </a:p>
        </p:txBody>
      </p:sp>
      <p:sp>
        <p:nvSpPr>
          <p:cNvPr id="8" name="TextBox 7"/>
          <p:cNvSpPr txBox="1"/>
          <p:nvPr/>
        </p:nvSpPr>
        <p:spPr>
          <a:xfrm>
            <a:off x="457200" y="3581400"/>
            <a:ext cx="8229600" cy="2922814"/>
          </a:xfrm>
          <a:prstGeom prst="rect">
            <a:avLst/>
          </a:prstGeom>
          <a:noFill/>
        </p:spPr>
        <p:txBody>
          <a:bodyPr wrap="square" rtlCol="0">
            <a:normAutofit fontScale="85000" lnSpcReduction="20000"/>
          </a:bodyPr>
          <a:lstStyle/>
          <a:p>
            <a:pPr>
              <a:lnSpc>
                <a:spcPct val="130000"/>
              </a:lnSpc>
              <a:spcAft>
                <a:spcPts val="1200"/>
              </a:spcAft>
            </a:pPr>
            <a:r>
              <a:rPr lang="en-GB" sz="2400" dirty="0"/>
              <a:t>There are </a:t>
            </a:r>
            <a:r>
              <a:rPr lang="en-GB" sz="2400" b="1" dirty="0"/>
              <a:t>four outputs </a:t>
            </a:r>
            <a:r>
              <a:rPr lang="en-GB" sz="2400" dirty="0"/>
              <a:t>Q1, Q2, Q4 and Q8.</a:t>
            </a:r>
          </a:p>
          <a:p>
            <a:pPr>
              <a:lnSpc>
                <a:spcPct val="130000"/>
              </a:lnSpc>
              <a:spcAft>
                <a:spcPts val="1200"/>
              </a:spcAft>
            </a:pPr>
            <a:r>
              <a:rPr lang="en-GB" sz="2400" dirty="0"/>
              <a:t>The output is in binary where Q1 = 1, Q2 = 2, Q4 = 4 and Q8 = 8.</a:t>
            </a:r>
          </a:p>
          <a:p>
            <a:pPr>
              <a:lnSpc>
                <a:spcPct val="130000"/>
              </a:lnSpc>
              <a:spcAft>
                <a:spcPts val="1200"/>
              </a:spcAft>
            </a:pPr>
            <a:r>
              <a:rPr lang="en-GB" sz="2400" dirty="0"/>
              <a:t>In the most basic configuration, Carry In (CI), Reset (RST) and LOAD are </a:t>
            </a:r>
            <a:r>
              <a:rPr lang="en-GB" sz="2400" b="1" dirty="0"/>
              <a:t>held LOW </a:t>
            </a:r>
            <a:r>
              <a:rPr lang="en-GB" sz="2400" dirty="0"/>
              <a:t>by connecting them to 0 V. </a:t>
            </a:r>
          </a:p>
          <a:p>
            <a:pPr>
              <a:lnSpc>
                <a:spcPct val="130000"/>
              </a:lnSpc>
              <a:spcAft>
                <a:spcPts val="1200"/>
              </a:spcAft>
            </a:pPr>
            <a:r>
              <a:rPr lang="en-GB" sz="2400" dirty="0"/>
              <a:t>The binary number represented by the four outputs increases or decreases by one on each rising edge of the clock (Ck) pulse. The value of the Up-Down (U/D) input determines whether the count increases or decreases.</a:t>
            </a:r>
          </a:p>
        </p:txBody>
      </p:sp>
      <p:pic>
        <p:nvPicPr>
          <p:cNvPr id="1026" name="Picture 2" descr="pinout">
            <a:extLst>
              <a:ext uri="{FF2B5EF4-FFF2-40B4-BE49-F238E27FC236}">
                <a16:creationId xmlns:a16="http://schemas.microsoft.com/office/drawing/2014/main" id="{69DB2256-F2A3-44D3-AB18-5D98F7978C3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1756" y="353786"/>
            <a:ext cx="4385675" cy="30752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46221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105400" y="353786"/>
            <a:ext cx="3581400" cy="1569660"/>
          </a:xfrm>
          <a:prstGeom prst="rect">
            <a:avLst/>
          </a:prstGeom>
          <a:solidFill>
            <a:schemeClr val="tx2"/>
          </a:solidFill>
        </p:spPr>
        <p:txBody>
          <a:bodyPr wrap="square" rtlCol="0">
            <a:spAutoFit/>
          </a:bodyPr>
          <a:lstStyle/>
          <a:p>
            <a:pPr algn="ctr"/>
            <a:r>
              <a:rPr lang="en-GB" sz="4800" dirty="0">
                <a:solidFill>
                  <a:schemeClr val="bg1">
                    <a:lumMod val="95000"/>
                  </a:schemeClr>
                </a:solidFill>
              </a:rPr>
              <a:t>Basic Operation 2</a:t>
            </a:r>
            <a:endParaRPr lang="en-GB" sz="4800" dirty="0"/>
          </a:p>
        </p:txBody>
      </p:sp>
      <p:sp>
        <p:nvSpPr>
          <p:cNvPr id="8" name="TextBox 7"/>
          <p:cNvSpPr txBox="1"/>
          <p:nvPr/>
        </p:nvSpPr>
        <p:spPr>
          <a:xfrm>
            <a:off x="457200" y="3733800"/>
            <a:ext cx="8229600" cy="2770414"/>
          </a:xfrm>
          <a:prstGeom prst="rect">
            <a:avLst/>
          </a:prstGeom>
          <a:noFill/>
        </p:spPr>
        <p:txBody>
          <a:bodyPr wrap="square" rtlCol="0">
            <a:normAutofit fontScale="85000" lnSpcReduction="10000"/>
          </a:bodyPr>
          <a:lstStyle/>
          <a:p>
            <a:pPr>
              <a:lnSpc>
                <a:spcPct val="120000"/>
              </a:lnSpc>
              <a:spcAft>
                <a:spcPts val="1200"/>
              </a:spcAft>
            </a:pPr>
            <a:r>
              <a:rPr lang="en-GB" sz="2400" dirty="0"/>
              <a:t>Making </a:t>
            </a:r>
            <a:r>
              <a:rPr lang="en-GB" sz="2400" b="1" dirty="0"/>
              <a:t>Reset HIGH </a:t>
            </a:r>
            <a:r>
              <a:rPr lang="en-GB" sz="2400" dirty="0"/>
              <a:t>will make all the outputs LOW, resetting the output to binary Zero.</a:t>
            </a:r>
          </a:p>
          <a:p>
            <a:pPr>
              <a:lnSpc>
                <a:spcPct val="120000"/>
              </a:lnSpc>
              <a:spcAft>
                <a:spcPts val="1200"/>
              </a:spcAft>
            </a:pPr>
            <a:r>
              <a:rPr lang="en-GB" sz="2400" dirty="0"/>
              <a:t>A binary number can be </a:t>
            </a:r>
            <a:r>
              <a:rPr lang="en-GB" sz="2400" b="1" dirty="0"/>
              <a:t>loaded into the counter </a:t>
            </a:r>
            <a:r>
              <a:rPr lang="en-GB" sz="2400" dirty="0"/>
              <a:t>using the load lines L1, L2, L4 and L8. L1 to L8 are connected either HIGH or LOW depending on the binary number required and then the LOAD input is made HIGH momentarily. The value on the load lines is transferred to the outputs. This is useful to make a counter that counts from ONE rather than from ZERO for instance.</a:t>
            </a:r>
          </a:p>
        </p:txBody>
      </p:sp>
      <p:pic>
        <p:nvPicPr>
          <p:cNvPr id="1026" name="Picture 2" descr="pinout">
            <a:extLst>
              <a:ext uri="{FF2B5EF4-FFF2-40B4-BE49-F238E27FC236}">
                <a16:creationId xmlns:a16="http://schemas.microsoft.com/office/drawing/2014/main" id="{69DB2256-F2A3-44D3-AB18-5D98F7978C3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1756" y="353786"/>
            <a:ext cx="4385675" cy="30752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249503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105400" y="353786"/>
            <a:ext cx="3581400" cy="1569660"/>
          </a:xfrm>
          <a:prstGeom prst="rect">
            <a:avLst/>
          </a:prstGeom>
          <a:solidFill>
            <a:schemeClr val="tx2"/>
          </a:solidFill>
        </p:spPr>
        <p:txBody>
          <a:bodyPr wrap="square" rtlCol="0">
            <a:spAutoFit/>
          </a:bodyPr>
          <a:lstStyle/>
          <a:p>
            <a:pPr algn="ctr"/>
            <a:r>
              <a:rPr lang="en-GB" sz="4800" dirty="0">
                <a:solidFill>
                  <a:schemeClr val="bg1">
                    <a:lumMod val="95000"/>
                  </a:schemeClr>
                </a:solidFill>
              </a:rPr>
              <a:t>Basic Operation 3</a:t>
            </a:r>
            <a:endParaRPr lang="en-GB" sz="4800" dirty="0"/>
          </a:p>
        </p:txBody>
      </p:sp>
      <p:sp>
        <p:nvSpPr>
          <p:cNvPr id="8" name="TextBox 7"/>
          <p:cNvSpPr txBox="1"/>
          <p:nvPr/>
        </p:nvSpPr>
        <p:spPr>
          <a:xfrm>
            <a:off x="457200" y="3733800"/>
            <a:ext cx="8229600" cy="3048000"/>
          </a:xfrm>
          <a:prstGeom prst="rect">
            <a:avLst/>
          </a:prstGeom>
          <a:noFill/>
        </p:spPr>
        <p:txBody>
          <a:bodyPr wrap="square" rtlCol="0">
            <a:noAutofit/>
          </a:bodyPr>
          <a:lstStyle/>
          <a:p>
            <a:pPr>
              <a:lnSpc>
                <a:spcPct val="130000"/>
              </a:lnSpc>
              <a:spcAft>
                <a:spcPts val="1200"/>
              </a:spcAft>
            </a:pPr>
            <a:r>
              <a:rPr lang="en-GB" dirty="0"/>
              <a:t>The </a:t>
            </a:r>
            <a:r>
              <a:rPr lang="en-GB" b="1" dirty="0"/>
              <a:t>Carry Out (CO) </a:t>
            </a:r>
            <a:r>
              <a:rPr lang="en-GB" dirty="0"/>
              <a:t>is usually HIGH but goes LOW when the counter is about to Carry. This means that CO goes LOW when the Output is binary NINE if the counter is counting up. If the counter is counting down, CO goes LOW when the Output is binary ZERO. In either case, the CO divides the clock frequency by 10 hence a 'divide by 10' counter.</a:t>
            </a:r>
          </a:p>
          <a:p>
            <a:pPr>
              <a:lnSpc>
                <a:spcPct val="130000"/>
              </a:lnSpc>
              <a:spcAft>
                <a:spcPts val="1200"/>
              </a:spcAft>
            </a:pPr>
            <a:r>
              <a:rPr lang="en-GB" b="1" dirty="0"/>
              <a:t>Two counters may be connected together </a:t>
            </a:r>
            <a:r>
              <a:rPr lang="en-GB" dirty="0"/>
              <a:t>(cascaded) by connecting the Carry Out (CO) of the first counter to the Carry In (CI) of the second counter and connecting both counters to the same clock. Carry In of the first counter should still be connected LOW.</a:t>
            </a:r>
          </a:p>
        </p:txBody>
      </p:sp>
      <p:pic>
        <p:nvPicPr>
          <p:cNvPr id="1026" name="Picture 2" descr="pinout">
            <a:extLst>
              <a:ext uri="{FF2B5EF4-FFF2-40B4-BE49-F238E27FC236}">
                <a16:creationId xmlns:a16="http://schemas.microsoft.com/office/drawing/2014/main" id="{69DB2256-F2A3-44D3-AB18-5D98F7978C3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1756" y="353786"/>
            <a:ext cx="4385675" cy="30752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032367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105400" y="353786"/>
            <a:ext cx="3581400" cy="1569660"/>
          </a:xfrm>
          <a:prstGeom prst="rect">
            <a:avLst/>
          </a:prstGeom>
          <a:solidFill>
            <a:schemeClr val="tx2"/>
          </a:solidFill>
        </p:spPr>
        <p:txBody>
          <a:bodyPr wrap="square" rtlCol="0">
            <a:spAutoFit/>
          </a:bodyPr>
          <a:lstStyle/>
          <a:p>
            <a:pPr algn="ctr"/>
            <a:r>
              <a:rPr lang="en-GB" sz="4800" dirty="0">
                <a:solidFill>
                  <a:schemeClr val="bg1">
                    <a:lumMod val="95000"/>
                  </a:schemeClr>
                </a:solidFill>
              </a:rPr>
              <a:t>Basic Operation 4</a:t>
            </a:r>
            <a:endParaRPr lang="en-GB" sz="4800" dirty="0"/>
          </a:p>
        </p:txBody>
      </p:sp>
      <p:sp>
        <p:nvSpPr>
          <p:cNvPr id="8" name="TextBox 7"/>
          <p:cNvSpPr txBox="1"/>
          <p:nvPr/>
        </p:nvSpPr>
        <p:spPr>
          <a:xfrm>
            <a:off x="451756" y="3962400"/>
            <a:ext cx="8229600" cy="2362200"/>
          </a:xfrm>
          <a:prstGeom prst="rect">
            <a:avLst/>
          </a:prstGeom>
          <a:noFill/>
        </p:spPr>
        <p:txBody>
          <a:bodyPr wrap="square" rtlCol="0">
            <a:noAutofit/>
          </a:bodyPr>
          <a:lstStyle/>
          <a:p>
            <a:pPr>
              <a:lnSpc>
                <a:spcPct val="110000"/>
              </a:lnSpc>
              <a:spcAft>
                <a:spcPts val="1200"/>
              </a:spcAft>
            </a:pPr>
            <a:r>
              <a:rPr lang="en-GB" sz="2000" b="1" dirty="0"/>
              <a:t>Carry In (CI) </a:t>
            </a:r>
            <a:r>
              <a:rPr lang="en-GB" sz="2000" dirty="0"/>
              <a:t>can be used as a clock enable. When Carry In is held HIGH, the clock is ignored. When Carry In is held LOW, clock pulses are counted. </a:t>
            </a:r>
            <a:r>
              <a:rPr lang="en-GB" sz="2000" b="1" dirty="0"/>
              <a:t>CI</a:t>
            </a:r>
            <a:r>
              <a:rPr lang="en-GB" sz="2000" dirty="0"/>
              <a:t> can also be thought of as </a:t>
            </a:r>
            <a:r>
              <a:rPr lang="en-GB" sz="2000" b="1" dirty="0"/>
              <a:t>Clock Inhibit</a:t>
            </a:r>
            <a:r>
              <a:rPr lang="en-GB" sz="2000" dirty="0"/>
              <a:t>.</a:t>
            </a:r>
          </a:p>
          <a:p>
            <a:pPr>
              <a:lnSpc>
                <a:spcPct val="110000"/>
              </a:lnSpc>
              <a:spcAft>
                <a:spcPts val="1200"/>
              </a:spcAft>
            </a:pPr>
            <a:r>
              <a:rPr lang="en-GB" sz="2000" b="1" dirty="0"/>
              <a:t>The Up-Down input (U/D</a:t>
            </a:r>
            <a:r>
              <a:rPr lang="en-GB" sz="2000" dirty="0"/>
              <a:t>) determines whether the count increases or decreases with each clock pulse. The counter counts Up when U/D is HIGH and the counter counts Down when U/D is LOW.</a:t>
            </a:r>
          </a:p>
        </p:txBody>
      </p:sp>
      <p:pic>
        <p:nvPicPr>
          <p:cNvPr id="1026" name="Picture 2" descr="pinout">
            <a:extLst>
              <a:ext uri="{FF2B5EF4-FFF2-40B4-BE49-F238E27FC236}">
                <a16:creationId xmlns:a16="http://schemas.microsoft.com/office/drawing/2014/main" id="{69DB2256-F2A3-44D3-AB18-5D98F7978C3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1756" y="353786"/>
            <a:ext cx="4385675" cy="30752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656432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Basic Configuration</a:t>
            </a:r>
            <a:endParaRPr lang="en-GB" sz="4800" dirty="0"/>
          </a:p>
        </p:txBody>
      </p:sp>
      <p:sp>
        <p:nvSpPr>
          <p:cNvPr id="8" name="TextBox 7"/>
          <p:cNvSpPr txBox="1"/>
          <p:nvPr/>
        </p:nvSpPr>
        <p:spPr>
          <a:xfrm>
            <a:off x="457200" y="5257800"/>
            <a:ext cx="8229600" cy="1524000"/>
          </a:xfrm>
          <a:prstGeom prst="rect">
            <a:avLst/>
          </a:prstGeom>
          <a:noFill/>
        </p:spPr>
        <p:txBody>
          <a:bodyPr wrap="square" rtlCol="0">
            <a:normAutofit fontScale="92500" lnSpcReduction="20000"/>
          </a:bodyPr>
          <a:lstStyle/>
          <a:p>
            <a:pPr>
              <a:spcAft>
                <a:spcPts val="1200"/>
              </a:spcAft>
            </a:pPr>
            <a:r>
              <a:rPr lang="en-GB" sz="2400" dirty="0"/>
              <a:t>LOAD and CI are held LOW</a:t>
            </a:r>
          </a:p>
          <a:p>
            <a:pPr>
              <a:spcAft>
                <a:spcPts val="1200"/>
              </a:spcAft>
            </a:pPr>
            <a:r>
              <a:rPr lang="en-GB" sz="2400" dirty="0"/>
              <a:t>U/D is held HIGH</a:t>
            </a:r>
          </a:p>
          <a:p>
            <a:pPr>
              <a:spcAft>
                <a:spcPts val="1200"/>
              </a:spcAft>
            </a:pPr>
            <a:r>
              <a:rPr lang="en-GB" sz="2400" dirty="0"/>
              <a:t>RESET is held LOW by a pull down resistor. Pushing the Reset button makes RESET HIGH and returns all the outputs to zero.</a:t>
            </a:r>
          </a:p>
        </p:txBody>
      </p:sp>
      <p:pic>
        <p:nvPicPr>
          <p:cNvPr id="2050" name="Picture 2" descr="4510">
            <a:extLst>
              <a:ext uri="{FF2B5EF4-FFF2-40B4-BE49-F238E27FC236}">
                <a16:creationId xmlns:a16="http://schemas.microsoft.com/office/drawing/2014/main" id="{CD8F2003-7528-4876-B817-32B774DB46D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8300" y="1371600"/>
            <a:ext cx="5867400" cy="36055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88316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Example 1</a:t>
            </a:r>
            <a:endParaRPr lang="en-GB" sz="4800" dirty="0"/>
          </a:p>
        </p:txBody>
      </p:sp>
      <p:sp>
        <p:nvSpPr>
          <p:cNvPr id="8" name="TextBox 7"/>
          <p:cNvSpPr txBox="1"/>
          <p:nvPr/>
        </p:nvSpPr>
        <p:spPr>
          <a:xfrm>
            <a:off x="457200" y="5059736"/>
            <a:ext cx="8229600" cy="1722064"/>
          </a:xfrm>
          <a:prstGeom prst="rect">
            <a:avLst/>
          </a:prstGeom>
          <a:noFill/>
        </p:spPr>
        <p:txBody>
          <a:bodyPr wrap="square" rtlCol="0">
            <a:normAutofit fontScale="85000" lnSpcReduction="10000"/>
          </a:bodyPr>
          <a:lstStyle/>
          <a:p>
            <a:pPr>
              <a:lnSpc>
                <a:spcPct val="130000"/>
              </a:lnSpc>
              <a:spcAft>
                <a:spcPts val="1200"/>
              </a:spcAft>
            </a:pPr>
            <a:r>
              <a:rPr lang="en-GB" sz="2400" dirty="0"/>
              <a:t>The AND gate goes HIGH when Q1 = 1, Q2 = 1 and Q4 = 1 which corresponds to decimal 7. The output of the AND gate is connected to RESET and so the counter is immediately reset to zero when it reaches a count of seven. The counter counts from 0 to 6, on the 7th count it is reset to 0.</a:t>
            </a:r>
          </a:p>
        </p:txBody>
      </p:sp>
      <p:pic>
        <p:nvPicPr>
          <p:cNvPr id="3074" name="Picture 2" descr="Example 1">
            <a:extLst>
              <a:ext uri="{FF2B5EF4-FFF2-40B4-BE49-F238E27FC236}">
                <a16:creationId xmlns:a16="http://schemas.microsoft.com/office/drawing/2014/main" id="{0F65E077-BB46-45E0-89B5-E1BAC320FBF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447800"/>
            <a:ext cx="5300554" cy="3267326"/>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9A9926ED-0F0A-487E-ADC8-E93682082191}"/>
              </a:ext>
            </a:extLst>
          </p:cNvPr>
          <p:cNvSpPr txBox="1"/>
          <p:nvPr/>
        </p:nvSpPr>
        <p:spPr>
          <a:xfrm>
            <a:off x="6172200" y="1447800"/>
            <a:ext cx="2514600" cy="2671629"/>
          </a:xfrm>
          <a:prstGeom prst="rect">
            <a:avLst/>
          </a:prstGeom>
          <a:noFill/>
        </p:spPr>
        <p:txBody>
          <a:bodyPr wrap="square">
            <a:spAutoFit/>
          </a:bodyPr>
          <a:lstStyle/>
          <a:p>
            <a:pPr>
              <a:lnSpc>
                <a:spcPct val="110000"/>
              </a:lnSpc>
              <a:spcAft>
                <a:spcPts val="1200"/>
              </a:spcAft>
            </a:pPr>
            <a:r>
              <a:rPr lang="en-GB" b="1" dirty="0"/>
              <a:t>Count from 0 to 6 and then start again</a:t>
            </a:r>
          </a:p>
          <a:p>
            <a:pPr>
              <a:lnSpc>
                <a:spcPct val="110000"/>
              </a:lnSpc>
              <a:spcAft>
                <a:spcPts val="1200"/>
              </a:spcAft>
            </a:pPr>
            <a:r>
              <a:rPr lang="en-GB" sz="1800" dirty="0"/>
              <a:t>CLOCK receives the pulses to be counted</a:t>
            </a:r>
          </a:p>
          <a:p>
            <a:pPr>
              <a:lnSpc>
                <a:spcPct val="110000"/>
              </a:lnSpc>
              <a:spcAft>
                <a:spcPts val="1200"/>
              </a:spcAft>
            </a:pPr>
            <a:r>
              <a:rPr lang="en-GB" sz="1800" dirty="0"/>
              <a:t>CI and LOAD are held LOW</a:t>
            </a:r>
          </a:p>
          <a:p>
            <a:pPr>
              <a:lnSpc>
                <a:spcPct val="110000"/>
              </a:lnSpc>
              <a:spcAft>
                <a:spcPts val="1200"/>
              </a:spcAft>
            </a:pPr>
            <a:r>
              <a:rPr lang="en-GB" sz="1800" dirty="0"/>
              <a:t>U/D is held HIGH</a:t>
            </a:r>
          </a:p>
        </p:txBody>
      </p:sp>
    </p:spTree>
    <p:extLst>
      <p:ext uri="{BB962C8B-B14F-4D97-AF65-F5344CB8AC3E}">
        <p14:creationId xmlns:p14="http://schemas.microsoft.com/office/powerpoint/2010/main" val="34560506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Example 2</a:t>
            </a:r>
            <a:endParaRPr lang="en-GB" sz="4800" dirty="0"/>
          </a:p>
        </p:txBody>
      </p:sp>
      <p:sp>
        <p:nvSpPr>
          <p:cNvPr id="8" name="TextBox 7"/>
          <p:cNvSpPr txBox="1"/>
          <p:nvPr/>
        </p:nvSpPr>
        <p:spPr>
          <a:xfrm>
            <a:off x="5638800" y="1371600"/>
            <a:ext cx="3048000" cy="3200400"/>
          </a:xfrm>
          <a:prstGeom prst="rect">
            <a:avLst/>
          </a:prstGeom>
          <a:noFill/>
        </p:spPr>
        <p:txBody>
          <a:bodyPr wrap="square" rtlCol="0">
            <a:normAutofit fontScale="92500" lnSpcReduction="10000"/>
          </a:bodyPr>
          <a:lstStyle/>
          <a:p>
            <a:pPr>
              <a:lnSpc>
                <a:spcPct val="130000"/>
              </a:lnSpc>
              <a:spcAft>
                <a:spcPts val="1200"/>
              </a:spcAft>
            </a:pPr>
            <a:r>
              <a:rPr lang="en-GB" b="1" dirty="0"/>
              <a:t>Count from 1 to 6 and then start again</a:t>
            </a:r>
          </a:p>
          <a:p>
            <a:pPr>
              <a:lnSpc>
                <a:spcPct val="130000"/>
              </a:lnSpc>
              <a:spcAft>
                <a:spcPts val="1200"/>
              </a:spcAft>
            </a:pPr>
            <a:r>
              <a:rPr lang="en-GB" dirty="0"/>
              <a:t>Sometimes it is more useful to start counting from 1 rather than 0, when making a dice for example.</a:t>
            </a:r>
          </a:p>
          <a:p>
            <a:pPr>
              <a:lnSpc>
                <a:spcPct val="130000"/>
              </a:lnSpc>
              <a:spcAft>
                <a:spcPts val="1200"/>
              </a:spcAft>
            </a:pPr>
            <a:r>
              <a:rPr lang="en-GB" dirty="0"/>
              <a:t>CLOCK receives the pulses to be counted. CI and RESET are held LOW. U/D is held HIGH</a:t>
            </a:r>
          </a:p>
        </p:txBody>
      </p:sp>
      <p:pic>
        <p:nvPicPr>
          <p:cNvPr id="2" name="Picture 1">
            <a:extLst>
              <a:ext uri="{FF2B5EF4-FFF2-40B4-BE49-F238E27FC236}">
                <a16:creationId xmlns:a16="http://schemas.microsoft.com/office/drawing/2014/main" id="{A8134F12-22A3-4237-9EBF-6BDE498B80DA}"/>
              </a:ext>
            </a:extLst>
          </p:cNvPr>
          <p:cNvPicPr>
            <a:picLocks noChangeAspect="1"/>
          </p:cNvPicPr>
          <p:nvPr/>
        </p:nvPicPr>
        <p:blipFill>
          <a:blip r:embed="rId2"/>
          <a:stretch>
            <a:fillRect/>
          </a:stretch>
        </p:blipFill>
        <p:spPr>
          <a:xfrm>
            <a:off x="457200" y="1398814"/>
            <a:ext cx="4876800" cy="3006119"/>
          </a:xfrm>
          <a:prstGeom prst="rect">
            <a:avLst/>
          </a:prstGeom>
        </p:spPr>
      </p:pic>
      <p:sp>
        <p:nvSpPr>
          <p:cNvPr id="6" name="TextBox 5">
            <a:extLst>
              <a:ext uri="{FF2B5EF4-FFF2-40B4-BE49-F238E27FC236}">
                <a16:creationId xmlns:a16="http://schemas.microsoft.com/office/drawing/2014/main" id="{86931343-7C30-4DC8-85DC-147BAEFFFBDF}"/>
              </a:ext>
            </a:extLst>
          </p:cNvPr>
          <p:cNvSpPr txBox="1"/>
          <p:nvPr/>
        </p:nvSpPr>
        <p:spPr>
          <a:xfrm>
            <a:off x="381000" y="4911217"/>
            <a:ext cx="8305800" cy="1780744"/>
          </a:xfrm>
          <a:prstGeom prst="rect">
            <a:avLst/>
          </a:prstGeom>
          <a:noFill/>
        </p:spPr>
        <p:txBody>
          <a:bodyPr wrap="square">
            <a:spAutoFit/>
          </a:bodyPr>
          <a:lstStyle/>
          <a:p>
            <a:pPr>
              <a:lnSpc>
                <a:spcPct val="110000"/>
              </a:lnSpc>
              <a:spcAft>
                <a:spcPts val="600"/>
              </a:spcAft>
            </a:pPr>
            <a:r>
              <a:rPr lang="en-GB" sz="1600" dirty="0"/>
              <a:t>L1 is held HIGH and L2, L4 and L8 are held LOW. The four load inputs are held at the binary number 0 0 0 1 which is equivalent to decimal 1</a:t>
            </a:r>
          </a:p>
          <a:p>
            <a:pPr>
              <a:lnSpc>
                <a:spcPct val="110000"/>
              </a:lnSpc>
              <a:spcAft>
                <a:spcPts val="600"/>
              </a:spcAft>
            </a:pPr>
            <a:r>
              <a:rPr lang="en-GB" sz="1600" dirty="0"/>
              <a:t>The AND gate goes HIGH when Q1 = 1, Q2 = 1 and Q4 = 1 which corresponds to decimal 7. The output of the AND gate is connected to LOAD and so the counter is immediately loaded with the values at the load inputs, in this case 1. The counter counts from 1 to 6, on the 7th count it reloads the value 1 to the output.</a:t>
            </a:r>
          </a:p>
        </p:txBody>
      </p:sp>
    </p:spTree>
    <p:extLst>
      <p:ext uri="{BB962C8B-B14F-4D97-AF65-F5344CB8AC3E}">
        <p14:creationId xmlns:p14="http://schemas.microsoft.com/office/powerpoint/2010/main" val="631343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269</TotalTime>
  <Words>1494</Words>
  <Application>Microsoft Office PowerPoint</Application>
  <PresentationFormat>On-screen Show (4:3)</PresentationFormat>
  <Paragraphs>81</Paragraphs>
  <Slides>14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BCD Counter (4510)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Paul</dc:creator>
  <cp:lastModifiedBy>Paul Nicholls</cp:lastModifiedBy>
  <cp:revision>33</cp:revision>
  <dcterms:created xsi:type="dcterms:W3CDTF">2006-08-16T00:00:00Z</dcterms:created>
  <dcterms:modified xsi:type="dcterms:W3CDTF">2022-04-30T09:08:25Z</dcterms:modified>
  <cp:contentStatus/>
</cp:coreProperties>
</file>