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83" r:id="rId4"/>
    <p:sldId id="265" r:id="rId5"/>
    <p:sldId id="284" r:id="rId6"/>
    <p:sldId id="266" r:id="rId7"/>
    <p:sldId id="268" r:id="rId8"/>
    <p:sldId id="273" r:id="rId9"/>
    <p:sldId id="269" r:id="rId10"/>
    <p:sldId id="286" r:id="rId11"/>
    <p:sldId id="270" r:id="rId12"/>
    <p:sldId id="285" r:id="rId13"/>
    <p:sldId id="271" r:id="rId14"/>
    <p:sldId id="275" r:id="rId15"/>
    <p:sldId id="276" r:id="rId16"/>
    <p:sldId id="274" r:id="rId17"/>
    <p:sldId id="277" r:id="rId18"/>
    <p:sldId id="279" r:id="rId19"/>
    <p:sldId id="272" r:id="rId20"/>
    <p:sldId id="281" r:id="rId21"/>
    <p:sldId id="28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885"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8BD707-D9CF-40AE-B4C6-C98DA3205C09}" type="datetimeFigureOut">
              <a:rPr lang="en-US" smtClean="0"/>
              <a:pPr/>
              <a:t>7/28/2020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8BD707-D9CF-40AE-B4C6-C98DA3205C09}" type="datetimeFigureOut">
              <a:rPr lang="en-US" smtClean="0"/>
              <a:pPr/>
              <a:t>7/28/2020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fnicholls.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descr="A circuit board&#10;&#10;Description generated with very high confidence">
            <a:extLst>
              <a:ext uri="{FF2B5EF4-FFF2-40B4-BE49-F238E27FC236}">
                <a16:creationId xmlns:a16="http://schemas.microsoft.com/office/drawing/2014/main" id="{7F65A940-C0BD-4786-95DF-F35E45BE22A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3327573"/>
          </a:xfrm>
          <a:prstGeom prst="rect">
            <a:avLst/>
          </a:prstGeom>
        </p:spPr>
      </p:pic>
      <p:sp>
        <p:nvSpPr>
          <p:cNvPr id="2" name="Title 1"/>
          <p:cNvSpPr>
            <a:spLocks noGrp="1"/>
          </p:cNvSpPr>
          <p:nvPr>
            <p:ph type="ctrTitle"/>
          </p:nvPr>
        </p:nvSpPr>
        <p:spPr>
          <a:xfrm>
            <a:off x="685800" y="1752600"/>
            <a:ext cx="7772400" cy="1470025"/>
          </a:xfrm>
        </p:spPr>
        <p:txBody>
          <a:bodyPr>
            <a:normAutofit/>
          </a:bodyPr>
          <a:lstStyle/>
          <a:p>
            <a:r>
              <a:rPr lang="en-GB" sz="7200" dirty="0">
                <a:solidFill>
                  <a:schemeClr val="bg1">
                    <a:lumMod val="85000"/>
                  </a:schemeClr>
                </a:solidFill>
              </a:rPr>
              <a:t>Current &amp; Voltage</a:t>
            </a:r>
          </a:p>
        </p:txBody>
      </p:sp>
      <p:sp>
        <p:nvSpPr>
          <p:cNvPr id="3" name="Subtitle 2"/>
          <p:cNvSpPr>
            <a:spLocks noGrp="1"/>
          </p:cNvSpPr>
          <p:nvPr>
            <p:ph type="subTitle" idx="1"/>
          </p:nvPr>
        </p:nvSpPr>
        <p:spPr>
          <a:xfrm>
            <a:off x="6172200" y="6172200"/>
            <a:ext cx="2667000" cy="381000"/>
          </a:xfrm>
        </p:spPr>
        <p:txBody>
          <a:bodyPr>
            <a:normAutofit/>
          </a:bodyPr>
          <a:lstStyle/>
          <a:p>
            <a:pPr algn="r"/>
            <a:r>
              <a:rPr lang="en-GB" sz="1800" dirty="0">
                <a:hlinkClick r:id="rId3"/>
              </a:rPr>
              <a:t>www.pfnicholls.com</a:t>
            </a:r>
            <a:endParaRPr lang="en-GB" sz="1800" dirty="0"/>
          </a:p>
        </p:txBody>
      </p:sp>
      <p:sp>
        <p:nvSpPr>
          <p:cNvPr id="4" name="TextBox 3"/>
          <p:cNvSpPr txBox="1"/>
          <p:nvPr/>
        </p:nvSpPr>
        <p:spPr>
          <a:xfrm>
            <a:off x="304800" y="4114800"/>
            <a:ext cx="8610600" cy="1569660"/>
          </a:xfrm>
          <a:prstGeom prst="rect">
            <a:avLst/>
          </a:prstGeom>
          <a:noFill/>
        </p:spPr>
        <p:txBody>
          <a:bodyPr wrap="square" rtlCol="0">
            <a:spAutoFit/>
          </a:bodyPr>
          <a:lstStyle/>
          <a:p>
            <a:r>
              <a:rPr lang="en-GB" sz="2400" dirty="0">
                <a:solidFill>
                  <a:srgbClr val="002060"/>
                </a:solidFill>
              </a:rPr>
              <a:t>AIM: </a:t>
            </a:r>
          </a:p>
          <a:p>
            <a:r>
              <a:rPr lang="en-GB" sz="2400" dirty="0">
                <a:solidFill>
                  <a:srgbClr val="002060"/>
                </a:solidFill>
              </a:rPr>
              <a:t>To understand current and voltage at a physical level and appreciate some of the analogies used to help us think about voltage and current.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Voltage – Example Calculations</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457200" indent="-457200">
              <a:spcAft>
                <a:spcPts val="1200"/>
              </a:spcAft>
              <a:buFont typeface="+mj-lt"/>
              <a:buAutoNum type="arabicPeriod"/>
            </a:pPr>
            <a:r>
              <a:rPr lang="en-GB" sz="2400" dirty="0"/>
              <a:t>A 1</a:t>
            </a:r>
            <a:r>
              <a:rPr lang="en-GB" sz="2400" spc="300" dirty="0"/>
              <a:t>2V</a:t>
            </a:r>
            <a:r>
              <a:rPr lang="en-GB" sz="2400" dirty="0"/>
              <a:t> battery transfers 10</a:t>
            </a:r>
            <a:r>
              <a:rPr lang="en-GB" sz="2400" spc="300" dirty="0"/>
              <a:t>0</a:t>
            </a:r>
            <a:r>
              <a:rPr lang="en-GB" sz="2400" dirty="0"/>
              <a:t>J of energy. How many coulombs of charge must flow through the battery?</a:t>
            </a:r>
          </a:p>
          <a:p>
            <a:pPr lvl="1">
              <a:spcAft>
                <a:spcPts val="1200"/>
              </a:spcAft>
            </a:pPr>
            <a:r>
              <a:rPr lang="en-GB" sz="2400" dirty="0">
                <a:solidFill>
                  <a:srgbClr val="FF0000"/>
                </a:solidFill>
              </a:rPr>
              <a:t>Q = W </a:t>
            </a:r>
            <a:r>
              <a:rPr lang="en-GB" sz="2400" dirty="0">
                <a:solidFill>
                  <a:srgbClr val="FF0000"/>
                </a:solidFill>
                <a:sym typeface="Symbol"/>
              </a:rPr>
              <a:t> V    Q = 100 / 12 = 8.3</a:t>
            </a:r>
            <a:r>
              <a:rPr lang="en-GB" sz="2400" spc="300" dirty="0">
                <a:solidFill>
                  <a:srgbClr val="FF0000"/>
                </a:solidFill>
                <a:sym typeface="Symbol"/>
              </a:rPr>
              <a:t>3</a:t>
            </a:r>
            <a:r>
              <a:rPr lang="en-GB" sz="2400" dirty="0">
                <a:solidFill>
                  <a:srgbClr val="FF0000"/>
                </a:solidFill>
                <a:sym typeface="Symbol"/>
              </a:rPr>
              <a:t>C of charge</a:t>
            </a:r>
            <a:endParaRPr lang="en-GB" sz="2400" dirty="0">
              <a:solidFill>
                <a:srgbClr val="FF0000"/>
              </a:solidFill>
            </a:endParaRPr>
          </a:p>
          <a:p>
            <a:pPr marL="457200" indent="-457200">
              <a:spcAft>
                <a:spcPts val="1200"/>
              </a:spcAft>
              <a:buFont typeface="+mj-lt"/>
              <a:buAutoNum type="arabicPeriod"/>
            </a:pPr>
            <a:r>
              <a:rPr lang="en-GB" sz="2400" dirty="0"/>
              <a:t>2</a:t>
            </a:r>
            <a:r>
              <a:rPr lang="en-GB" sz="2400" spc="300" dirty="0"/>
              <a:t>0</a:t>
            </a:r>
            <a:r>
              <a:rPr lang="en-GB" sz="2400" dirty="0"/>
              <a:t>C of charge pass through a 1.</a:t>
            </a:r>
            <a:r>
              <a:rPr lang="en-GB" sz="2400" spc="300" dirty="0"/>
              <a:t>5V</a:t>
            </a:r>
            <a:r>
              <a:rPr lang="en-GB" sz="2400" dirty="0"/>
              <a:t> cell. How much energy is transferred to the circuit?</a:t>
            </a:r>
          </a:p>
          <a:p>
            <a:pPr lvl="1">
              <a:spcAft>
                <a:spcPts val="1200"/>
              </a:spcAft>
            </a:pPr>
            <a:r>
              <a:rPr lang="en-GB" sz="2400" dirty="0">
                <a:solidFill>
                  <a:srgbClr val="FF0000"/>
                </a:solidFill>
              </a:rPr>
              <a:t>W = V x Q  </a:t>
            </a:r>
            <a:r>
              <a:rPr lang="en-GB" sz="2400" dirty="0">
                <a:solidFill>
                  <a:srgbClr val="FF0000"/>
                </a:solidFill>
                <a:sym typeface="Symbol"/>
              </a:rPr>
              <a:t>  Energy transferred = 1.5 x 20 = 3</a:t>
            </a:r>
            <a:r>
              <a:rPr lang="en-GB" sz="2400" spc="300" dirty="0">
                <a:solidFill>
                  <a:srgbClr val="FF0000"/>
                </a:solidFill>
                <a:sym typeface="Symbol"/>
              </a:rPr>
              <a:t>0</a:t>
            </a:r>
            <a:r>
              <a:rPr lang="en-GB" sz="2400" dirty="0">
                <a:solidFill>
                  <a:srgbClr val="FF0000"/>
                </a:solidFill>
                <a:sym typeface="Symbol"/>
              </a:rPr>
              <a:t>J</a:t>
            </a:r>
            <a:endParaRPr lang="en-GB" sz="2400" dirty="0">
              <a:solidFill>
                <a:srgbClr val="FF0000"/>
              </a:solidFill>
            </a:endParaRPr>
          </a:p>
          <a:p>
            <a:pPr marL="457200" indent="-457200">
              <a:spcAft>
                <a:spcPts val="1200"/>
              </a:spcAft>
              <a:buFont typeface="+mj-lt"/>
              <a:buAutoNum type="arabicPeriod"/>
            </a:pPr>
            <a:r>
              <a:rPr lang="en-GB" sz="2400" dirty="0"/>
              <a:t>A mains bulbs transfers 92</a:t>
            </a:r>
            <a:r>
              <a:rPr lang="en-GB" sz="2400" spc="300" dirty="0"/>
              <a:t>0</a:t>
            </a:r>
            <a:r>
              <a:rPr lang="en-GB" sz="2400" dirty="0"/>
              <a:t>J of energy when </a:t>
            </a:r>
            <a:r>
              <a:rPr lang="en-GB" sz="2400" spc="300" dirty="0"/>
              <a:t>4</a:t>
            </a:r>
            <a:r>
              <a:rPr lang="en-GB" sz="2400" dirty="0"/>
              <a:t>C of charge pass through it. What is the mains voltage?</a:t>
            </a:r>
          </a:p>
          <a:p>
            <a:pPr lvl="1">
              <a:spcAft>
                <a:spcPts val="1200"/>
              </a:spcAft>
            </a:pPr>
            <a:r>
              <a:rPr lang="en-GB" sz="2400" dirty="0">
                <a:solidFill>
                  <a:srgbClr val="FF0000"/>
                </a:solidFill>
              </a:rPr>
              <a:t>V = W </a:t>
            </a:r>
            <a:r>
              <a:rPr lang="en-GB" sz="2400" dirty="0">
                <a:solidFill>
                  <a:srgbClr val="FF0000"/>
                </a:solidFill>
                <a:sym typeface="Symbol"/>
              </a:rPr>
              <a:t> Q    V = 920 / 4 = 23</a:t>
            </a:r>
            <a:r>
              <a:rPr lang="en-GB" sz="2400" spc="300" dirty="0">
                <a:solidFill>
                  <a:srgbClr val="FF0000"/>
                </a:solidFill>
                <a:sym typeface="Symbol"/>
              </a:rPr>
              <a:t>0V</a:t>
            </a:r>
            <a:endParaRPr lang="en-GB" sz="2400" dirty="0">
              <a:solidFill>
                <a:srgbClr val="FF0000"/>
              </a:solidFill>
            </a:endParaRPr>
          </a:p>
        </p:txBody>
      </p:sp>
    </p:spTree>
    <p:extLst>
      <p:ext uri="{BB962C8B-B14F-4D97-AF65-F5344CB8AC3E}">
        <p14:creationId xmlns:p14="http://schemas.microsoft.com/office/powerpoint/2010/main" val="394251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Voltage in Series &amp; Parallel</a:t>
            </a:r>
            <a:r>
              <a:rPr lang="en-GB" sz="4800" dirty="0"/>
              <a:t> </a:t>
            </a:r>
          </a:p>
        </p:txBody>
      </p:sp>
      <p:sp>
        <p:nvSpPr>
          <p:cNvPr id="8" name="TextBox 7"/>
          <p:cNvSpPr txBox="1"/>
          <p:nvPr/>
        </p:nvSpPr>
        <p:spPr>
          <a:xfrm>
            <a:off x="457200" y="3429000"/>
            <a:ext cx="5334000" cy="3189628"/>
          </a:xfrm>
          <a:prstGeom prst="rect">
            <a:avLst/>
          </a:prstGeom>
          <a:noFill/>
        </p:spPr>
        <p:txBody>
          <a:bodyPr wrap="square" rtlCol="0">
            <a:normAutofit/>
          </a:bodyPr>
          <a:lstStyle/>
          <a:p>
            <a:pPr>
              <a:spcAft>
                <a:spcPts val="1200"/>
              </a:spcAft>
            </a:pPr>
            <a:r>
              <a:rPr lang="en-GB" sz="2400" dirty="0">
                <a:solidFill>
                  <a:srgbClr val="0070C0"/>
                </a:solidFill>
              </a:rPr>
              <a:t>Voltages in a SERIES circuit all add up. The total EMF in the circuit equals the total </a:t>
            </a:r>
            <a:r>
              <a:rPr lang="en-GB" sz="2400" dirty="0" err="1">
                <a:solidFill>
                  <a:srgbClr val="0070C0"/>
                </a:solidFill>
              </a:rPr>
              <a:t>P.d</a:t>
            </a:r>
            <a:r>
              <a:rPr lang="en-GB" sz="2400" dirty="0">
                <a:solidFill>
                  <a:srgbClr val="0070C0"/>
                </a:solidFill>
              </a:rPr>
              <a:t>. across all the components</a:t>
            </a:r>
          </a:p>
          <a:p>
            <a:pPr>
              <a:spcAft>
                <a:spcPts val="1200"/>
              </a:spcAft>
            </a:pPr>
            <a:r>
              <a:rPr lang="en-GB" sz="2400" dirty="0">
                <a:solidFill>
                  <a:srgbClr val="0070C0"/>
                </a:solidFill>
              </a:rPr>
              <a:t>The voltages across all the bulbs adds up to the voltage across the cells. Note that the voltage across each bulb does not have to be the same – it doesn’t have to divide equally</a:t>
            </a:r>
          </a:p>
        </p:txBody>
      </p:sp>
      <p:sp>
        <p:nvSpPr>
          <p:cNvPr id="6" name="TextBox 5"/>
          <p:cNvSpPr txBox="1"/>
          <p:nvPr/>
        </p:nvSpPr>
        <p:spPr>
          <a:xfrm>
            <a:off x="457200" y="1524000"/>
            <a:ext cx="8229600" cy="1752600"/>
          </a:xfrm>
          <a:prstGeom prst="rect">
            <a:avLst/>
          </a:prstGeom>
          <a:noFill/>
        </p:spPr>
        <p:txBody>
          <a:bodyPr wrap="square" rtlCol="0">
            <a:noAutofit/>
          </a:bodyPr>
          <a:lstStyle/>
          <a:p>
            <a:pPr>
              <a:spcAft>
                <a:spcPts val="1200"/>
              </a:spcAft>
            </a:pPr>
            <a:r>
              <a:rPr lang="en-GB" sz="2400" dirty="0"/>
              <a:t>Energy is conserved. The energy total transferred in to electrical energy (E.M.F) must equal the total energy transferred from electrical energy (</a:t>
            </a:r>
            <a:r>
              <a:rPr lang="en-GB" sz="2400" dirty="0" err="1"/>
              <a:t>P.d</a:t>
            </a:r>
            <a:r>
              <a:rPr lang="en-GB" sz="2400" dirty="0"/>
              <a:t>) in any given complete path around a circuit. This gives us the voltage laws</a:t>
            </a:r>
          </a:p>
        </p:txBody>
      </p:sp>
      <p:pic>
        <p:nvPicPr>
          <p:cNvPr id="2050" name="Picture 2" descr="\\BEAUTY\Public\Electronics\Kirchoff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1297" y="3485100"/>
            <a:ext cx="2825750" cy="29918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Voltage in Series &amp; Parallel</a:t>
            </a:r>
            <a:r>
              <a:rPr lang="en-GB" sz="4800" dirty="0"/>
              <a:t> </a:t>
            </a:r>
          </a:p>
        </p:txBody>
      </p:sp>
      <p:sp>
        <p:nvSpPr>
          <p:cNvPr id="5" name="TextBox 4"/>
          <p:cNvSpPr txBox="1"/>
          <p:nvPr/>
        </p:nvSpPr>
        <p:spPr>
          <a:xfrm>
            <a:off x="5715000" y="3245343"/>
            <a:ext cx="2971800" cy="3231657"/>
          </a:xfrm>
          <a:prstGeom prst="rect">
            <a:avLst/>
          </a:prstGeom>
          <a:noFill/>
        </p:spPr>
        <p:txBody>
          <a:bodyPr wrap="square" rtlCol="0">
            <a:normAutofit lnSpcReduction="10000"/>
          </a:bodyPr>
          <a:lstStyle/>
          <a:p>
            <a:pPr>
              <a:spcAft>
                <a:spcPts val="1200"/>
              </a:spcAft>
            </a:pPr>
            <a:r>
              <a:rPr lang="en-GB" sz="2400" dirty="0">
                <a:solidFill>
                  <a:srgbClr val="0070C0"/>
                </a:solidFill>
              </a:rPr>
              <a:t>Voltages across two components in PARALLEL are always the same. </a:t>
            </a:r>
          </a:p>
          <a:p>
            <a:pPr>
              <a:spcAft>
                <a:spcPts val="1200"/>
              </a:spcAft>
            </a:pPr>
            <a:r>
              <a:rPr lang="en-GB" sz="2400" dirty="0">
                <a:solidFill>
                  <a:srgbClr val="0070C0"/>
                </a:solidFill>
              </a:rPr>
              <a:t>The </a:t>
            </a:r>
            <a:r>
              <a:rPr lang="en-GB" sz="2400" dirty="0" err="1">
                <a:solidFill>
                  <a:srgbClr val="0070C0"/>
                </a:solidFill>
              </a:rPr>
              <a:t>P.d</a:t>
            </a:r>
            <a:r>
              <a:rPr lang="en-GB" sz="2400" dirty="0">
                <a:solidFill>
                  <a:srgbClr val="0070C0"/>
                </a:solidFill>
              </a:rPr>
              <a:t>. across each bulb must be the same (but the current through each can be different)</a:t>
            </a:r>
          </a:p>
        </p:txBody>
      </p:sp>
      <p:sp>
        <p:nvSpPr>
          <p:cNvPr id="6" name="TextBox 5"/>
          <p:cNvSpPr txBox="1"/>
          <p:nvPr/>
        </p:nvSpPr>
        <p:spPr>
          <a:xfrm>
            <a:off x="457200" y="1596033"/>
            <a:ext cx="8229600" cy="1265274"/>
          </a:xfrm>
          <a:prstGeom prst="rect">
            <a:avLst/>
          </a:prstGeom>
          <a:noFill/>
        </p:spPr>
        <p:txBody>
          <a:bodyPr wrap="square" rtlCol="0">
            <a:noAutofit/>
          </a:bodyPr>
          <a:lstStyle/>
          <a:p>
            <a:pPr>
              <a:spcAft>
                <a:spcPts val="1200"/>
              </a:spcAft>
            </a:pPr>
            <a:r>
              <a:rPr lang="en-GB" sz="2400" dirty="0"/>
              <a:t>In a parallel circuit, whichever path charge carriers go down, they must transfer the same amount of energy. Therefore, in a parallel circuit, the voltages are all the same.</a:t>
            </a:r>
          </a:p>
        </p:txBody>
      </p:sp>
      <p:pic>
        <p:nvPicPr>
          <p:cNvPr id="3074" name="Picture 2" descr="\\BEAUTY\Public\Electronics\Kirchoff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623" y="3245343"/>
            <a:ext cx="4887911" cy="35524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0372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sp>
        <p:nvSpPr>
          <p:cNvPr id="8" name="TextBox 7"/>
          <p:cNvSpPr txBox="1"/>
          <p:nvPr/>
        </p:nvSpPr>
        <p:spPr>
          <a:xfrm>
            <a:off x="304800" y="2654597"/>
            <a:ext cx="4266000" cy="3060403"/>
          </a:xfrm>
          <a:prstGeom prst="rect">
            <a:avLst/>
          </a:prstGeom>
          <a:noFill/>
        </p:spPr>
        <p:txBody>
          <a:bodyPr wrap="square" rtlCol="0">
            <a:normAutofit/>
          </a:bodyPr>
          <a:lstStyle/>
          <a:p>
            <a:pPr>
              <a:spcAft>
                <a:spcPts val="1200"/>
              </a:spcAft>
            </a:pPr>
            <a:r>
              <a:rPr lang="en-GB" sz="2400" b="1" dirty="0"/>
              <a:t>Analogy: </a:t>
            </a:r>
            <a:r>
              <a:rPr lang="en-GB" sz="2400" dirty="0"/>
              <a:t>Water being pumped round a network of pipes is like electrical current flowing around an circuit. A pump increases the water pressure in the pipes and causes the water to move. Radiators and valves prevent the water from flowing.</a:t>
            </a:r>
          </a:p>
        </p:txBody>
      </p:sp>
      <p:sp>
        <p:nvSpPr>
          <p:cNvPr id="5" name="TextBox 4"/>
          <p:cNvSpPr txBox="1"/>
          <p:nvPr/>
        </p:nvSpPr>
        <p:spPr>
          <a:xfrm>
            <a:off x="304800" y="1752601"/>
            <a:ext cx="8610600" cy="901996"/>
          </a:xfrm>
          <a:prstGeom prst="rect">
            <a:avLst/>
          </a:prstGeom>
          <a:noFill/>
        </p:spPr>
        <p:txBody>
          <a:bodyPr wrap="square" rtlCol="0">
            <a:normAutofit lnSpcReduction="10000"/>
          </a:bodyPr>
          <a:lstStyle/>
          <a:p>
            <a:r>
              <a:rPr lang="en-GB" sz="2800" b="1" dirty="0">
                <a:solidFill>
                  <a:srgbClr val="7030A0"/>
                </a:solidFill>
              </a:rPr>
              <a:t>Water flowing through Pipes to make a water circuit</a:t>
            </a:r>
          </a:p>
          <a:p>
            <a:r>
              <a:rPr lang="en-GB" sz="2800" b="1" dirty="0">
                <a:solidFill>
                  <a:srgbClr val="7030A0"/>
                </a:solidFill>
              </a:rPr>
              <a:t>E.g. The water circuit in a central heating system</a:t>
            </a:r>
          </a:p>
        </p:txBody>
      </p:sp>
      <p:sp>
        <p:nvSpPr>
          <p:cNvPr id="7" name="TextBox 6"/>
          <p:cNvSpPr txBox="1"/>
          <p:nvPr/>
        </p:nvSpPr>
        <p:spPr>
          <a:xfrm>
            <a:off x="4850219" y="2654597"/>
            <a:ext cx="4038600" cy="4084017"/>
          </a:xfrm>
          <a:prstGeom prst="rect">
            <a:avLst/>
          </a:prstGeom>
          <a:noFill/>
        </p:spPr>
        <p:txBody>
          <a:bodyPr wrap="square" rtlCol="0">
            <a:normAutofit fontScale="92500" lnSpcReduction="10000"/>
          </a:bodyPr>
          <a:lstStyle/>
          <a:p>
            <a:pPr>
              <a:spcAft>
                <a:spcPts val="1200"/>
              </a:spcAft>
            </a:pPr>
            <a:r>
              <a:rPr lang="en-GB" sz="2400" b="1" dirty="0"/>
              <a:t>Analogies:</a:t>
            </a:r>
          </a:p>
          <a:p>
            <a:pPr>
              <a:spcAft>
                <a:spcPts val="600"/>
              </a:spcAft>
            </a:pPr>
            <a:r>
              <a:rPr lang="en-GB" sz="2400" dirty="0"/>
              <a:t>Water ↔ charge carriers</a:t>
            </a:r>
          </a:p>
          <a:p>
            <a:pPr>
              <a:spcAft>
                <a:spcPts val="600"/>
              </a:spcAft>
            </a:pPr>
            <a:r>
              <a:rPr lang="en-GB" sz="2400" dirty="0"/>
              <a:t>Flow of water ↔ Current</a:t>
            </a:r>
          </a:p>
          <a:p>
            <a:pPr>
              <a:spcAft>
                <a:spcPts val="600"/>
              </a:spcAft>
            </a:pPr>
            <a:r>
              <a:rPr lang="en-GB" sz="2400" dirty="0"/>
              <a:t>Pump ↔ Battery </a:t>
            </a:r>
          </a:p>
          <a:p>
            <a:pPr>
              <a:spcAft>
                <a:spcPts val="600"/>
              </a:spcAft>
            </a:pPr>
            <a:r>
              <a:rPr lang="en-GB" sz="2400" dirty="0"/>
              <a:t>Pressure difference ↔ </a:t>
            </a:r>
            <a:r>
              <a:rPr lang="en-GB" sz="2400" dirty="0" err="1"/>
              <a:t>P.d</a:t>
            </a:r>
            <a:r>
              <a:rPr lang="en-GB" sz="2400" dirty="0"/>
              <a:t>.</a:t>
            </a:r>
          </a:p>
          <a:p>
            <a:pPr>
              <a:spcAft>
                <a:spcPts val="600"/>
              </a:spcAft>
            </a:pPr>
            <a:r>
              <a:rPr lang="en-GB" sz="2400" dirty="0"/>
              <a:t>Radiators ↔ Resistance</a:t>
            </a:r>
          </a:p>
          <a:p>
            <a:pPr>
              <a:spcAft>
                <a:spcPts val="600"/>
              </a:spcAft>
            </a:pPr>
            <a:r>
              <a:rPr lang="en-GB" sz="2400" dirty="0"/>
              <a:t>Valves ↔ Switches</a:t>
            </a:r>
          </a:p>
          <a:p>
            <a:pPr>
              <a:spcAft>
                <a:spcPts val="600"/>
              </a:spcAft>
            </a:pPr>
            <a:r>
              <a:rPr lang="en-GB" sz="2400" dirty="0"/>
              <a:t>Pipes ↔ Wires</a:t>
            </a:r>
          </a:p>
          <a:p>
            <a:pPr>
              <a:spcAft>
                <a:spcPts val="600"/>
              </a:spcAft>
            </a:pPr>
            <a:r>
              <a:rPr lang="en-GB" sz="2400" dirty="0"/>
              <a:t>Flow-meter ↔ Ammeter</a:t>
            </a:r>
          </a:p>
          <a:p>
            <a:pPr>
              <a:spcAft>
                <a:spcPts val="600"/>
              </a:spcAft>
            </a:pPr>
            <a:r>
              <a:rPr lang="en-GB" sz="2400" dirty="0"/>
              <a:t>Pressure gauge ↔ Voltmeter</a:t>
            </a:r>
          </a:p>
        </p:txBody>
      </p:sp>
      <p:sp>
        <p:nvSpPr>
          <p:cNvPr id="9" name="TextBox 8"/>
          <p:cNvSpPr txBox="1"/>
          <p:nvPr/>
        </p:nvSpPr>
        <p:spPr>
          <a:xfrm>
            <a:off x="304801" y="5700822"/>
            <a:ext cx="4266000" cy="1157178"/>
          </a:xfrm>
          <a:prstGeom prst="rect">
            <a:avLst/>
          </a:prstGeom>
          <a:noFill/>
        </p:spPr>
        <p:txBody>
          <a:bodyPr wrap="square" rtlCol="0">
            <a:normAutofit lnSpcReduction="10000"/>
          </a:bodyPr>
          <a:lstStyle/>
          <a:p>
            <a:r>
              <a:rPr lang="en-GB" sz="2400" b="1" dirty="0"/>
              <a:t>Good For: </a:t>
            </a:r>
            <a:r>
              <a:rPr lang="en-GB" sz="2400" dirty="0"/>
              <a:t>Understanding current flow in series and parallel circuits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199" y="1676400"/>
            <a:ext cx="6019801" cy="4645772"/>
          </a:xfrm>
          <a:prstGeom prst="rect">
            <a:avLst/>
          </a:prstGeom>
        </p:spPr>
      </p:pic>
      <p:sp>
        <p:nvSpPr>
          <p:cNvPr id="5" name="TextBox 4"/>
          <p:cNvSpPr txBox="1"/>
          <p:nvPr/>
        </p:nvSpPr>
        <p:spPr>
          <a:xfrm>
            <a:off x="6629401" y="1981200"/>
            <a:ext cx="2286000" cy="4524315"/>
          </a:xfrm>
          <a:prstGeom prst="rect">
            <a:avLst/>
          </a:prstGeom>
          <a:noFill/>
        </p:spPr>
        <p:txBody>
          <a:bodyPr wrap="square" rtlCol="0">
            <a:spAutoFit/>
          </a:bodyPr>
          <a:lstStyle/>
          <a:p>
            <a:r>
              <a:rPr lang="en-GB" dirty="0"/>
              <a:t>The water flowing around the circuit is analogous to current in an electrical circuit. It divides at a junction and then comes back together neatly illustrating how electrical current behaves at a junction. The water current is measured in litres per second just as the electrical current is measured in Coulombs per second.</a:t>
            </a:r>
          </a:p>
        </p:txBody>
      </p:sp>
    </p:spTree>
    <p:extLst>
      <p:ext uri="{BB962C8B-B14F-4D97-AF65-F5344CB8AC3E}">
        <p14:creationId xmlns:p14="http://schemas.microsoft.com/office/powerpoint/2010/main" val="894652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sp>
        <p:nvSpPr>
          <p:cNvPr id="8" name="TextBox 7"/>
          <p:cNvSpPr txBox="1"/>
          <p:nvPr/>
        </p:nvSpPr>
        <p:spPr>
          <a:xfrm>
            <a:off x="304800" y="2654597"/>
            <a:ext cx="4266000" cy="4087003"/>
          </a:xfrm>
          <a:prstGeom prst="rect">
            <a:avLst/>
          </a:prstGeom>
          <a:noFill/>
        </p:spPr>
        <p:txBody>
          <a:bodyPr wrap="square" rtlCol="0">
            <a:normAutofit lnSpcReduction="10000"/>
          </a:bodyPr>
          <a:lstStyle/>
          <a:p>
            <a:pPr>
              <a:spcAft>
                <a:spcPts val="1200"/>
              </a:spcAft>
            </a:pPr>
            <a:r>
              <a:rPr lang="en-GB" sz="2400" b="1" dirty="0"/>
              <a:t>Analogy: </a:t>
            </a:r>
            <a:r>
              <a:rPr lang="en-GB" sz="2400" dirty="0"/>
              <a:t>Water is pumped up to a height gaining potential energy which is analogous to charge carriers going through a cell gaining electrical energy. The height represents the ‘voltage’. Water flowing downhill gains kinetic energy but loses height. Water flowing along a level channel loses no height just as current through a wire does not require a (significant) Pot. Diff.</a:t>
            </a:r>
          </a:p>
        </p:txBody>
      </p:sp>
      <p:sp>
        <p:nvSpPr>
          <p:cNvPr id="5" name="TextBox 4"/>
          <p:cNvSpPr txBox="1"/>
          <p:nvPr/>
        </p:nvSpPr>
        <p:spPr>
          <a:xfrm>
            <a:off x="304800" y="1752601"/>
            <a:ext cx="8610600" cy="901996"/>
          </a:xfrm>
          <a:prstGeom prst="rect">
            <a:avLst/>
          </a:prstGeom>
          <a:noFill/>
        </p:spPr>
        <p:txBody>
          <a:bodyPr wrap="square" rtlCol="0">
            <a:normAutofit lnSpcReduction="10000"/>
          </a:bodyPr>
          <a:lstStyle/>
          <a:p>
            <a:r>
              <a:rPr lang="en-GB" sz="2800" b="1" dirty="0">
                <a:solidFill>
                  <a:srgbClr val="7030A0"/>
                </a:solidFill>
              </a:rPr>
              <a:t>Water pumped up high and then flowing back down hill</a:t>
            </a:r>
          </a:p>
          <a:p>
            <a:r>
              <a:rPr lang="en-GB" sz="2800" b="1" dirty="0">
                <a:solidFill>
                  <a:srgbClr val="7030A0"/>
                </a:solidFill>
              </a:rPr>
              <a:t>E.g. The water ride at an amusement park</a:t>
            </a:r>
          </a:p>
        </p:txBody>
      </p:sp>
      <p:sp>
        <p:nvSpPr>
          <p:cNvPr id="7" name="TextBox 6"/>
          <p:cNvSpPr txBox="1"/>
          <p:nvPr/>
        </p:nvSpPr>
        <p:spPr>
          <a:xfrm>
            <a:off x="4797056" y="4263569"/>
            <a:ext cx="4038600" cy="2457330"/>
          </a:xfrm>
          <a:prstGeom prst="rect">
            <a:avLst/>
          </a:prstGeom>
          <a:noFill/>
        </p:spPr>
        <p:txBody>
          <a:bodyPr wrap="square" rtlCol="0">
            <a:normAutofit/>
          </a:bodyPr>
          <a:lstStyle/>
          <a:p>
            <a:pPr>
              <a:spcAft>
                <a:spcPts val="1200"/>
              </a:spcAft>
            </a:pPr>
            <a:r>
              <a:rPr lang="en-GB" sz="2400" b="1" dirty="0"/>
              <a:t>Analogies:</a:t>
            </a:r>
            <a:endParaRPr lang="en-GB" sz="2400" dirty="0"/>
          </a:p>
          <a:p>
            <a:pPr>
              <a:spcAft>
                <a:spcPts val="600"/>
              </a:spcAft>
            </a:pPr>
            <a:r>
              <a:rPr lang="en-GB" sz="2400" dirty="0"/>
              <a:t>Flow of water ↔ Current</a:t>
            </a:r>
          </a:p>
          <a:p>
            <a:pPr>
              <a:spcAft>
                <a:spcPts val="600"/>
              </a:spcAft>
            </a:pPr>
            <a:r>
              <a:rPr lang="en-GB" sz="2400" dirty="0"/>
              <a:t>Pump ↔ Battery </a:t>
            </a:r>
          </a:p>
          <a:p>
            <a:pPr>
              <a:spcAft>
                <a:spcPts val="600"/>
              </a:spcAft>
            </a:pPr>
            <a:r>
              <a:rPr lang="en-GB" sz="2400" dirty="0"/>
              <a:t>Height/Pot. Energy ↔ Voltage</a:t>
            </a:r>
          </a:p>
          <a:p>
            <a:pPr>
              <a:spcAft>
                <a:spcPts val="600"/>
              </a:spcAft>
            </a:pPr>
            <a:r>
              <a:rPr lang="en-GB" sz="2400" dirty="0"/>
              <a:t>Change of height ↔ Pot. Diff.</a:t>
            </a:r>
          </a:p>
          <a:p>
            <a:pPr>
              <a:spcAft>
                <a:spcPts val="600"/>
              </a:spcAft>
            </a:pPr>
            <a:endParaRPr lang="en-GB" sz="2400" dirty="0"/>
          </a:p>
        </p:txBody>
      </p:sp>
      <p:sp>
        <p:nvSpPr>
          <p:cNvPr id="9" name="TextBox 8"/>
          <p:cNvSpPr txBox="1"/>
          <p:nvPr/>
        </p:nvSpPr>
        <p:spPr>
          <a:xfrm>
            <a:off x="4797056" y="2654597"/>
            <a:ext cx="4038600" cy="1608972"/>
          </a:xfrm>
          <a:prstGeom prst="rect">
            <a:avLst/>
          </a:prstGeom>
          <a:noFill/>
        </p:spPr>
        <p:txBody>
          <a:bodyPr wrap="square" rtlCol="0">
            <a:normAutofit/>
          </a:bodyPr>
          <a:lstStyle/>
          <a:p>
            <a:pPr>
              <a:spcAft>
                <a:spcPts val="600"/>
              </a:spcAft>
            </a:pPr>
            <a:r>
              <a:rPr lang="en-GB" sz="2400" b="1" dirty="0"/>
              <a:t>Good For: </a:t>
            </a:r>
            <a:r>
              <a:rPr lang="en-GB" sz="2400" dirty="0"/>
              <a:t>Understanding voltage and potential difference in series and parallel.</a:t>
            </a:r>
          </a:p>
        </p:txBody>
      </p:sp>
    </p:spTree>
    <p:extLst>
      <p:ext uri="{BB962C8B-B14F-4D97-AF65-F5344CB8AC3E}">
        <p14:creationId xmlns:p14="http://schemas.microsoft.com/office/powerpoint/2010/main" val="2020609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sp>
        <p:nvSpPr>
          <p:cNvPr id="8" name="TextBox 7"/>
          <p:cNvSpPr txBox="1"/>
          <p:nvPr/>
        </p:nvSpPr>
        <p:spPr>
          <a:xfrm>
            <a:off x="7010400" y="1729514"/>
            <a:ext cx="1905000" cy="4859686"/>
          </a:xfrm>
          <a:prstGeom prst="rect">
            <a:avLst/>
          </a:prstGeom>
          <a:noFill/>
        </p:spPr>
        <p:txBody>
          <a:bodyPr wrap="square" rtlCol="0">
            <a:normAutofit fontScale="92500" lnSpcReduction="20000"/>
          </a:bodyPr>
          <a:lstStyle/>
          <a:p>
            <a:pPr>
              <a:spcAft>
                <a:spcPts val="1200"/>
              </a:spcAft>
            </a:pPr>
            <a:r>
              <a:rPr lang="en-GB" sz="2400" b="1" dirty="0"/>
              <a:t>Voltage</a:t>
            </a:r>
            <a:r>
              <a:rPr lang="en-GB" sz="2400" dirty="0"/>
              <a:t> is analogous to the </a:t>
            </a:r>
            <a:r>
              <a:rPr lang="en-GB" sz="2400" b="1" dirty="0"/>
              <a:t>height</a:t>
            </a:r>
            <a:r>
              <a:rPr lang="en-GB" sz="2400" dirty="0"/>
              <a:t>.</a:t>
            </a:r>
          </a:p>
          <a:p>
            <a:pPr>
              <a:spcAft>
                <a:spcPts val="1200"/>
              </a:spcAft>
            </a:pPr>
            <a:r>
              <a:rPr lang="en-GB" sz="2400" dirty="0"/>
              <a:t>This analogy shows how voltages relate to each other. Which ever route the water takes, the gain in height is equal to the loss of height around a complete circuit loop.</a:t>
            </a:r>
          </a:p>
        </p:txBody>
      </p:sp>
      <p:sp>
        <p:nvSpPr>
          <p:cNvPr id="6" name="TextBox 5"/>
          <p:cNvSpPr txBox="1"/>
          <p:nvPr/>
        </p:nvSpPr>
        <p:spPr>
          <a:xfrm>
            <a:off x="304800" y="5410200"/>
            <a:ext cx="6459722" cy="1179000"/>
          </a:xfrm>
          <a:prstGeom prst="rect">
            <a:avLst/>
          </a:prstGeom>
          <a:noFill/>
        </p:spPr>
        <p:txBody>
          <a:bodyPr wrap="square" rtlCol="0">
            <a:normAutofit/>
          </a:bodyPr>
          <a:lstStyle/>
          <a:p>
            <a:pPr>
              <a:spcAft>
                <a:spcPts val="1200"/>
              </a:spcAft>
            </a:pPr>
            <a:r>
              <a:rPr lang="el-GR" sz="2400" dirty="0"/>
              <a:t>Δ</a:t>
            </a:r>
            <a:r>
              <a:rPr lang="en-GB" sz="2400" dirty="0"/>
              <a:t>h1 = </a:t>
            </a:r>
            <a:r>
              <a:rPr lang="el-GR" sz="2400" dirty="0"/>
              <a:t>Δ</a:t>
            </a:r>
            <a:r>
              <a:rPr lang="en-GB" sz="2400" dirty="0"/>
              <a:t>h2 (</a:t>
            </a:r>
            <a:r>
              <a:rPr lang="en-GB" sz="2400" dirty="0" err="1"/>
              <a:t>Emf</a:t>
            </a:r>
            <a:r>
              <a:rPr lang="en-GB" sz="2400" dirty="0"/>
              <a:t> = Potential Difference)</a:t>
            </a:r>
          </a:p>
          <a:p>
            <a:pPr>
              <a:spcAft>
                <a:spcPts val="1200"/>
              </a:spcAft>
            </a:pPr>
            <a:r>
              <a:rPr lang="el-GR" sz="2400" dirty="0"/>
              <a:t>Δ</a:t>
            </a:r>
            <a:r>
              <a:rPr lang="en-GB" sz="2400" dirty="0"/>
              <a:t>h1 = </a:t>
            </a:r>
            <a:r>
              <a:rPr lang="el-GR" sz="2400" dirty="0"/>
              <a:t>Δ</a:t>
            </a:r>
            <a:r>
              <a:rPr lang="en-GB" sz="2400" dirty="0"/>
              <a:t>h3 + </a:t>
            </a:r>
            <a:r>
              <a:rPr lang="el-GR" sz="2400" dirty="0"/>
              <a:t>Δ</a:t>
            </a:r>
            <a:r>
              <a:rPr lang="en-GB" sz="2400" dirty="0"/>
              <a:t>h4 (Voltages in series add up)</a:t>
            </a:r>
          </a:p>
          <a:p>
            <a:pPr>
              <a:spcAft>
                <a:spcPts val="1200"/>
              </a:spcAft>
            </a:pPr>
            <a:endParaRPr lang="en-GB" sz="24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1729514"/>
            <a:ext cx="6459722" cy="3163168"/>
          </a:xfrm>
          <a:prstGeom prst="rect">
            <a:avLst/>
          </a:prstGeom>
        </p:spPr>
      </p:pic>
    </p:spTree>
    <p:extLst>
      <p:ext uri="{BB962C8B-B14F-4D97-AF65-F5344CB8AC3E}">
        <p14:creationId xmlns:p14="http://schemas.microsoft.com/office/powerpoint/2010/main" val="3959038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sp>
        <p:nvSpPr>
          <p:cNvPr id="8" name="TextBox 7"/>
          <p:cNvSpPr txBox="1"/>
          <p:nvPr/>
        </p:nvSpPr>
        <p:spPr>
          <a:xfrm>
            <a:off x="304800" y="2654597"/>
            <a:ext cx="4266000" cy="4203403"/>
          </a:xfrm>
          <a:prstGeom prst="rect">
            <a:avLst/>
          </a:prstGeom>
          <a:noFill/>
        </p:spPr>
        <p:txBody>
          <a:bodyPr wrap="square" rtlCol="0">
            <a:normAutofit/>
          </a:bodyPr>
          <a:lstStyle/>
          <a:p>
            <a:r>
              <a:rPr lang="en-GB" sz="2400" b="1" dirty="0"/>
              <a:t>Analogy: </a:t>
            </a:r>
            <a:r>
              <a:rPr lang="en-GB" sz="2400" dirty="0"/>
              <a:t>A Coal mine provides coal. This is transported by road to different factories etc. Each factory uses some of the coal and the trucks return to the mine empty ready to be filled up and start a new circuit. The number of trucks passing a point each second can be counted and the amount of coal in each truck measured.</a:t>
            </a:r>
          </a:p>
        </p:txBody>
      </p:sp>
      <p:sp>
        <p:nvSpPr>
          <p:cNvPr id="5" name="TextBox 4"/>
          <p:cNvSpPr txBox="1"/>
          <p:nvPr/>
        </p:nvSpPr>
        <p:spPr>
          <a:xfrm>
            <a:off x="304800" y="1752601"/>
            <a:ext cx="8610600" cy="901996"/>
          </a:xfrm>
          <a:prstGeom prst="rect">
            <a:avLst/>
          </a:prstGeom>
          <a:noFill/>
        </p:spPr>
        <p:txBody>
          <a:bodyPr wrap="square" rtlCol="0">
            <a:normAutofit lnSpcReduction="10000"/>
          </a:bodyPr>
          <a:lstStyle/>
          <a:p>
            <a:r>
              <a:rPr lang="en-GB" sz="2800" b="1" dirty="0">
                <a:solidFill>
                  <a:srgbClr val="7030A0"/>
                </a:solidFill>
              </a:rPr>
              <a:t>Coal trucks driving along roads between a coal mine and several factories dropping off coal along the way</a:t>
            </a:r>
          </a:p>
        </p:txBody>
      </p:sp>
      <p:sp>
        <p:nvSpPr>
          <p:cNvPr id="7" name="TextBox 6"/>
          <p:cNvSpPr txBox="1"/>
          <p:nvPr/>
        </p:nvSpPr>
        <p:spPr>
          <a:xfrm>
            <a:off x="4797056" y="3962400"/>
            <a:ext cx="4038600" cy="2758499"/>
          </a:xfrm>
          <a:prstGeom prst="rect">
            <a:avLst/>
          </a:prstGeom>
          <a:noFill/>
        </p:spPr>
        <p:txBody>
          <a:bodyPr wrap="square" rtlCol="0">
            <a:normAutofit/>
          </a:bodyPr>
          <a:lstStyle/>
          <a:p>
            <a:r>
              <a:rPr lang="en-GB" sz="2400" b="1" dirty="0"/>
              <a:t>Analogies:</a:t>
            </a:r>
          </a:p>
          <a:p>
            <a:r>
              <a:rPr lang="en-GB" sz="2400" dirty="0"/>
              <a:t>Trucks ↔ Charge carriers</a:t>
            </a:r>
          </a:p>
          <a:p>
            <a:r>
              <a:rPr lang="en-GB" sz="2400" dirty="0"/>
              <a:t>Coal ↔ Energy / Potential</a:t>
            </a:r>
          </a:p>
          <a:p>
            <a:r>
              <a:rPr lang="en-GB" sz="2400" dirty="0"/>
              <a:t>Flow of trucks ↔ Current</a:t>
            </a:r>
          </a:p>
          <a:p>
            <a:r>
              <a:rPr lang="en-GB" sz="2400" dirty="0"/>
              <a:t>Road ↔ Wires</a:t>
            </a:r>
          </a:p>
          <a:p>
            <a:r>
              <a:rPr lang="en-GB" sz="2400" dirty="0"/>
              <a:t>Coal Mine ↔ Battery </a:t>
            </a:r>
          </a:p>
          <a:p>
            <a:pPr>
              <a:spcAft>
                <a:spcPts val="600"/>
              </a:spcAft>
            </a:pPr>
            <a:r>
              <a:rPr lang="en-GB" sz="2400" dirty="0"/>
              <a:t>Factories ↔ Resistors</a:t>
            </a:r>
          </a:p>
        </p:txBody>
      </p:sp>
      <p:sp>
        <p:nvSpPr>
          <p:cNvPr id="9" name="TextBox 8"/>
          <p:cNvSpPr txBox="1"/>
          <p:nvPr/>
        </p:nvSpPr>
        <p:spPr>
          <a:xfrm>
            <a:off x="4797056" y="2654597"/>
            <a:ext cx="4038600" cy="1307803"/>
          </a:xfrm>
          <a:prstGeom prst="rect">
            <a:avLst/>
          </a:prstGeom>
          <a:noFill/>
        </p:spPr>
        <p:txBody>
          <a:bodyPr wrap="square" rtlCol="0">
            <a:normAutofit/>
          </a:bodyPr>
          <a:lstStyle/>
          <a:p>
            <a:pPr>
              <a:spcAft>
                <a:spcPts val="600"/>
              </a:spcAft>
            </a:pPr>
            <a:r>
              <a:rPr lang="en-GB" sz="2400" b="1" dirty="0"/>
              <a:t>Good For: </a:t>
            </a:r>
            <a:r>
              <a:rPr lang="en-GB" sz="2400" dirty="0"/>
              <a:t>Understanding potential and current, nature of charge carriers</a:t>
            </a:r>
          </a:p>
        </p:txBody>
      </p:sp>
    </p:spTree>
    <p:extLst>
      <p:ext uri="{BB962C8B-B14F-4D97-AF65-F5344CB8AC3E}">
        <p14:creationId xmlns:p14="http://schemas.microsoft.com/office/powerpoint/2010/main" val="2869440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Circuit Analogies</a:t>
            </a:r>
            <a:r>
              <a:rPr lang="en-GB" sz="4800" dirty="0"/>
              <a:t> </a:t>
            </a:r>
          </a:p>
        </p:txBody>
      </p:sp>
      <p:sp>
        <p:nvSpPr>
          <p:cNvPr id="8" name="TextBox 7"/>
          <p:cNvSpPr txBox="1"/>
          <p:nvPr/>
        </p:nvSpPr>
        <p:spPr>
          <a:xfrm>
            <a:off x="304800" y="2362201"/>
            <a:ext cx="4266000" cy="4379400"/>
          </a:xfrm>
          <a:prstGeom prst="rect">
            <a:avLst/>
          </a:prstGeom>
          <a:noFill/>
        </p:spPr>
        <p:txBody>
          <a:bodyPr wrap="square" rtlCol="0">
            <a:normAutofit/>
          </a:bodyPr>
          <a:lstStyle/>
          <a:p>
            <a:pPr>
              <a:spcAft>
                <a:spcPts val="1200"/>
              </a:spcAft>
            </a:pPr>
            <a:r>
              <a:rPr lang="en-GB" sz="2400" b="1" dirty="0"/>
              <a:t>Analogy: </a:t>
            </a:r>
            <a:r>
              <a:rPr lang="en-GB" sz="2400" dirty="0"/>
              <a:t>Students are only allowed to walk along a set route. One student is the cell and gives out sweets. Other students are bulbs and collect sweets. The remaining students carry the sweets from one part of the room to another but do not get to keep the sweets. There may be more than one route for a parallel circuit.</a:t>
            </a:r>
          </a:p>
        </p:txBody>
      </p:sp>
      <p:sp>
        <p:nvSpPr>
          <p:cNvPr id="5" name="TextBox 4"/>
          <p:cNvSpPr txBox="1"/>
          <p:nvPr/>
        </p:nvSpPr>
        <p:spPr>
          <a:xfrm>
            <a:off x="304800" y="1752601"/>
            <a:ext cx="8610600" cy="609599"/>
          </a:xfrm>
          <a:prstGeom prst="rect">
            <a:avLst/>
          </a:prstGeom>
          <a:noFill/>
        </p:spPr>
        <p:txBody>
          <a:bodyPr wrap="square" rtlCol="0">
            <a:normAutofit/>
          </a:bodyPr>
          <a:lstStyle/>
          <a:p>
            <a:r>
              <a:rPr lang="en-GB" sz="2800" b="1" dirty="0">
                <a:solidFill>
                  <a:srgbClr val="7030A0"/>
                </a:solidFill>
              </a:rPr>
              <a:t>Students walking around a pretend circuit in a classroom</a:t>
            </a:r>
          </a:p>
        </p:txBody>
      </p:sp>
      <p:sp>
        <p:nvSpPr>
          <p:cNvPr id="7" name="TextBox 6"/>
          <p:cNvSpPr txBox="1"/>
          <p:nvPr/>
        </p:nvSpPr>
        <p:spPr>
          <a:xfrm>
            <a:off x="4797056" y="3657600"/>
            <a:ext cx="4038600" cy="3063299"/>
          </a:xfrm>
          <a:prstGeom prst="rect">
            <a:avLst/>
          </a:prstGeom>
          <a:noFill/>
        </p:spPr>
        <p:txBody>
          <a:bodyPr wrap="square" rtlCol="0">
            <a:normAutofit/>
          </a:bodyPr>
          <a:lstStyle/>
          <a:p>
            <a:pPr>
              <a:spcAft>
                <a:spcPts val="1200"/>
              </a:spcAft>
            </a:pPr>
            <a:r>
              <a:rPr lang="en-GB" sz="2400" b="1" dirty="0"/>
              <a:t>Analogies:</a:t>
            </a:r>
            <a:endParaRPr lang="en-GB" sz="2400" dirty="0"/>
          </a:p>
          <a:p>
            <a:pPr>
              <a:spcAft>
                <a:spcPts val="600"/>
              </a:spcAft>
            </a:pPr>
            <a:r>
              <a:rPr lang="en-GB" sz="2400" dirty="0"/>
              <a:t>Route ↔ Wires</a:t>
            </a:r>
          </a:p>
          <a:p>
            <a:pPr>
              <a:spcAft>
                <a:spcPts val="600"/>
              </a:spcAft>
            </a:pPr>
            <a:r>
              <a:rPr lang="en-GB" sz="2400" dirty="0"/>
              <a:t>Moving students ↔ Current</a:t>
            </a:r>
          </a:p>
          <a:p>
            <a:pPr>
              <a:spcAft>
                <a:spcPts val="600"/>
              </a:spcAft>
            </a:pPr>
            <a:r>
              <a:rPr lang="en-GB" sz="2400" dirty="0"/>
              <a:t>Sweet provider ↔ Battery </a:t>
            </a:r>
          </a:p>
          <a:p>
            <a:pPr>
              <a:spcAft>
                <a:spcPts val="600"/>
              </a:spcAft>
            </a:pPr>
            <a:r>
              <a:rPr lang="en-GB" sz="2400" dirty="0"/>
              <a:t>Sweets ↔ Potential / Voltage</a:t>
            </a:r>
          </a:p>
          <a:p>
            <a:pPr>
              <a:spcAft>
                <a:spcPts val="600"/>
              </a:spcAft>
            </a:pPr>
            <a:r>
              <a:rPr lang="en-GB" sz="2400" dirty="0"/>
              <a:t>Sweet collector ↔ Bulb</a:t>
            </a:r>
          </a:p>
          <a:p>
            <a:pPr>
              <a:spcAft>
                <a:spcPts val="600"/>
              </a:spcAft>
            </a:pPr>
            <a:endParaRPr lang="en-GB" sz="2400" dirty="0"/>
          </a:p>
        </p:txBody>
      </p:sp>
      <p:sp>
        <p:nvSpPr>
          <p:cNvPr id="9" name="TextBox 8"/>
          <p:cNvSpPr txBox="1"/>
          <p:nvPr/>
        </p:nvSpPr>
        <p:spPr>
          <a:xfrm>
            <a:off x="4797056" y="2362201"/>
            <a:ext cx="4038600" cy="1295399"/>
          </a:xfrm>
          <a:prstGeom prst="rect">
            <a:avLst/>
          </a:prstGeom>
          <a:noFill/>
        </p:spPr>
        <p:txBody>
          <a:bodyPr wrap="square" rtlCol="0">
            <a:normAutofit/>
          </a:bodyPr>
          <a:lstStyle/>
          <a:p>
            <a:pPr>
              <a:spcAft>
                <a:spcPts val="600"/>
              </a:spcAft>
            </a:pPr>
            <a:r>
              <a:rPr lang="en-GB" sz="2400" b="1" dirty="0"/>
              <a:t>Good For: </a:t>
            </a:r>
            <a:r>
              <a:rPr lang="en-GB" sz="2400" dirty="0"/>
              <a:t>Understanding voltage and current and why cells go flat</a:t>
            </a:r>
          </a:p>
        </p:txBody>
      </p:sp>
    </p:spTree>
    <p:extLst>
      <p:ext uri="{BB962C8B-B14F-4D97-AF65-F5344CB8AC3E}">
        <p14:creationId xmlns:p14="http://schemas.microsoft.com/office/powerpoint/2010/main" val="10198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Summary</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marL="342900" indent="-342900">
              <a:spcAft>
                <a:spcPts val="1200"/>
              </a:spcAft>
              <a:buFont typeface="Arial" pitchFamily="34" charset="0"/>
              <a:buChar char="•"/>
            </a:pPr>
            <a:r>
              <a:rPr lang="en-GB" sz="2400" dirty="0"/>
              <a:t>Current is the flow of charge	Q = I x t</a:t>
            </a:r>
          </a:p>
          <a:p>
            <a:pPr marL="342900" indent="-342900">
              <a:spcAft>
                <a:spcPts val="1200"/>
              </a:spcAft>
              <a:buFont typeface="Arial" pitchFamily="34" charset="0"/>
              <a:buChar char="•"/>
            </a:pPr>
            <a:r>
              <a:rPr lang="en-GB" sz="2400" dirty="0"/>
              <a:t>Voltage is the energy transferred by moving charges V = W / Q</a:t>
            </a:r>
          </a:p>
          <a:p>
            <a:pPr marL="342900" indent="-342900">
              <a:spcAft>
                <a:spcPts val="1200"/>
              </a:spcAft>
              <a:buFont typeface="Arial" pitchFamily="34" charset="0"/>
              <a:buChar char="•"/>
            </a:pPr>
            <a:r>
              <a:rPr lang="en-GB" sz="2400" dirty="0"/>
              <a:t>The current is the same at all points in a series circuit</a:t>
            </a:r>
          </a:p>
          <a:p>
            <a:pPr marL="342900" indent="-342900">
              <a:spcAft>
                <a:spcPts val="1200"/>
              </a:spcAft>
              <a:buFont typeface="Arial" pitchFamily="34" charset="0"/>
              <a:buChar char="•"/>
            </a:pPr>
            <a:r>
              <a:rPr lang="en-GB" sz="2400" dirty="0"/>
              <a:t>The current at a junction in a parallel circuit adds up – what goes in must come out</a:t>
            </a:r>
          </a:p>
          <a:p>
            <a:pPr marL="342900" indent="-342900">
              <a:spcAft>
                <a:spcPts val="1200"/>
              </a:spcAft>
              <a:buFont typeface="Arial" pitchFamily="34" charset="0"/>
              <a:buChar char="•"/>
            </a:pPr>
            <a:r>
              <a:rPr lang="en-GB" sz="2400" dirty="0"/>
              <a:t>The potential differences around a series circuit add up to the EMF of the circuit</a:t>
            </a:r>
          </a:p>
          <a:p>
            <a:pPr marL="342900" indent="-342900">
              <a:spcAft>
                <a:spcPts val="1200"/>
              </a:spcAft>
              <a:buFont typeface="Arial" pitchFamily="34" charset="0"/>
              <a:buChar char="•"/>
            </a:pPr>
            <a:r>
              <a:rPr lang="en-GB" sz="2400" dirty="0"/>
              <a:t>The potential difference is the same across parallel components</a:t>
            </a:r>
          </a:p>
          <a:p>
            <a:pPr marL="342900" indent="-342900">
              <a:spcAft>
                <a:spcPts val="1200"/>
              </a:spcAft>
              <a:buFont typeface="Arial" pitchFamily="34" charset="0"/>
              <a:buChar char="•"/>
            </a:pPr>
            <a:r>
              <a:rPr lang="en-GB" sz="2400" dirty="0"/>
              <a:t>Analogies help understand current and voltage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Overview</a:t>
            </a:r>
            <a:r>
              <a:rPr lang="en-GB" sz="4800" dirty="0"/>
              <a:t> </a:t>
            </a:r>
          </a:p>
        </p:txBody>
      </p:sp>
      <p:sp>
        <p:nvSpPr>
          <p:cNvPr id="8" name="TextBox 7"/>
          <p:cNvSpPr txBox="1"/>
          <p:nvPr/>
        </p:nvSpPr>
        <p:spPr>
          <a:xfrm>
            <a:off x="457200" y="1600200"/>
            <a:ext cx="8229600" cy="4989000"/>
          </a:xfrm>
          <a:prstGeom prst="rect">
            <a:avLst/>
          </a:prstGeom>
          <a:noFill/>
        </p:spPr>
        <p:txBody>
          <a:bodyPr wrap="square" rtlCol="0">
            <a:normAutofit fontScale="92500" lnSpcReduction="10000"/>
          </a:bodyPr>
          <a:lstStyle/>
          <a:p>
            <a:pPr>
              <a:spcAft>
                <a:spcPts val="1200"/>
              </a:spcAft>
            </a:pPr>
            <a:r>
              <a:rPr lang="en-GB" sz="2400" dirty="0"/>
              <a:t>In this presentation we aim to try and understand current and voltage at a Physical level and get a feel for what is actually going on in an electrical circuit. There are three sections:</a:t>
            </a:r>
          </a:p>
          <a:p>
            <a:pPr marL="342900" indent="-342900">
              <a:spcAft>
                <a:spcPts val="1200"/>
              </a:spcAft>
              <a:buFont typeface="Arial" panose="020B0604020202020204" pitchFamily="34" charset="0"/>
              <a:buChar char="•"/>
            </a:pPr>
            <a:r>
              <a:rPr lang="en-GB" sz="2400" dirty="0"/>
              <a:t>The (mathematical) definition of current with several examples and a consideration of how current behaves in a circuit</a:t>
            </a:r>
          </a:p>
          <a:p>
            <a:pPr marL="342900" indent="-342900">
              <a:spcAft>
                <a:spcPts val="1200"/>
              </a:spcAft>
              <a:buFont typeface="Arial" panose="020B0604020202020204" pitchFamily="34" charset="0"/>
              <a:buChar char="•"/>
            </a:pPr>
            <a:r>
              <a:rPr lang="en-GB" sz="2400" dirty="0"/>
              <a:t>The (mathematical) definition of voltage with several numerical examples and a consideration of how voltage behaves in a circuit</a:t>
            </a:r>
          </a:p>
          <a:p>
            <a:pPr marL="342900" indent="-342900">
              <a:spcAft>
                <a:spcPts val="1200"/>
              </a:spcAft>
              <a:buFont typeface="Arial" panose="020B0604020202020204" pitchFamily="34" charset="0"/>
              <a:buChar char="•"/>
            </a:pPr>
            <a:r>
              <a:rPr lang="en-GB" sz="2400" dirty="0"/>
              <a:t>Four analogies to help visualise current and voltage:</a:t>
            </a:r>
          </a:p>
          <a:p>
            <a:pPr marL="800100" lvl="1" indent="-342900">
              <a:spcAft>
                <a:spcPts val="1200"/>
              </a:spcAft>
              <a:buFont typeface="Arial" panose="020B0604020202020204" pitchFamily="34" charset="0"/>
              <a:buChar char="•"/>
            </a:pPr>
            <a:r>
              <a:rPr lang="en-GB" sz="2400" dirty="0"/>
              <a:t>Water in pipes analogy</a:t>
            </a:r>
          </a:p>
          <a:p>
            <a:pPr marL="800100" lvl="1" indent="-342900">
              <a:spcAft>
                <a:spcPts val="1200"/>
              </a:spcAft>
              <a:buFont typeface="Arial" panose="020B0604020202020204" pitchFamily="34" charset="0"/>
              <a:buChar char="•"/>
            </a:pPr>
            <a:r>
              <a:rPr lang="en-GB" sz="2400" dirty="0"/>
              <a:t>Water flowing up and down a hill analogy</a:t>
            </a:r>
          </a:p>
          <a:p>
            <a:pPr marL="800100" lvl="1" indent="-342900">
              <a:spcAft>
                <a:spcPts val="1200"/>
              </a:spcAft>
              <a:buFont typeface="Arial" panose="020B0604020202020204" pitchFamily="34" charset="0"/>
              <a:buChar char="•"/>
            </a:pPr>
            <a:r>
              <a:rPr lang="en-GB" sz="2400" dirty="0"/>
              <a:t>Coal trucks driving along a road analogy</a:t>
            </a:r>
          </a:p>
          <a:p>
            <a:pPr marL="800100" lvl="1" indent="-342900">
              <a:spcAft>
                <a:spcPts val="1200"/>
              </a:spcAft>
              <a:buFont typeface="Arial" panose="020B0604020202020204" pitchFamily="34" charset="0"/>
              <a:buChar char="•"/>
            </a:pPr>
            <a:r>
              <a:rPr lang="en-GB" sz="2400" dirty="0"/>
              <a:t>Students walking around a classroom analogy</a:t>
            </a:r>
          </a:p>
          <a:p>
            <a:pPr marL="342900" indent="-342900">
              <a:spcAft>
                <a:spcPts val="1200"/>
              </a:spcAft>
              <a:buFont typeface="Arial" panose="020B0604020202020204" pitchFamily="34" charset="0"/>
              <a:buChar char="•"/>
            </a:pPr>
            <a:endParaRPr lang="en-GB" sz="2400" dirty="0"/>
          </a:p>
        </p:txBody>
      </p:sp>
      <p:sp>
        <p:nvSpPr>
          <p:cNvPr id="2" name="Rectangular Callout 1"/>
          <p:cNvSpPr/>
          <p:nvPr/>
        </p:nvSpPr>
        <p:spPr>
          <a:xfrm>
            <a:off x="7754051" y="4876800"/>
            <a:ext cx="1066800" cy="1524000"/>
          </a:xfrm>
          <a:prstGeom prst="wedgeRectCallout">
            <a:avLst>
              <a:gd name="adj1" fmla="val 8557"/>
              <a:gd name="adj2" fmla="val -1733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ular Callout 4"/>
          <p:cNvSpPr/>
          <p:nvPr/>
        </p:nvSpPr>
        <p:spPr>
          <a:xfrm>
            <a:off x="7543800" y="4876800"/>
            <a:ext cx="1263759" cy="1524000"/>
          </a:xfrm>
          <a:prstGeom prst="wedgeRectCallout">
            <a:avLst>
              <a:gd name="adj1" fmla="val -85851"/>
              <a:gd name="adj2" fmla="val -10078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Learn these equations – they will be useful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Questions</a:t>
            </a:r>
            <a:r>
              <a:rPr lang="en-GB" sz="4800" dirty="0"/>
              <a:t> </a:t>
            </a:r>
          </a:p>
        </p:txBody>
      </p:sp>
      <p:sp>
        <p:nvSpPr>
          <p:cNvPr id="8" name="TextBox 7"/>
          <p:cNvSpPr txBox="1"/>
          <p:nvPr/>
        </p:nvSpPr>
        <p:spPr>
          <a:xfrm>
            <a:off x="457200" y="1447800"/>
            <a:ext cx="8229600" cy="5141400"/>
          </a:xfrm>
          <a:prstGeom prst="rect">
            <a:avLst/>
          </a:prstGeom>
          <a:noFill/>
        </p:spPr>
        <p:txBody>
          <a:bodyPr wrap="square" rtlCol="0">
            <a:normAutofit lnSpcReduction="10000"/>
          </a:bodyPr>
          <a:lstStyle/>
          <a:p>
            <a:pPr marL="457200" indent="-457200">
              <a:spcAft>
                <a:spcPts val="1200"/>
              </a:spcAft>
              <a:buFont typeface="+mj-lt"/>
              <a:buAutoNum type="arabicPeriod"/>
            </a:pPr>
            <a:r>
              <a:rPr lang="en-GB" sz="2400" dirty="0"/>
              <a:t>What charge is transferred when a current of </a:t>
            </a:r>
            <a:r>
              <a:rPr lang="en-GB" sz="2400" spc="300" dirty="0"/>
              <a:t>3</a:t>
            </a:r>
            <a:r>
              <a:rPr lang="en-GB" sz="2400" dirty="0"/>
              <a:t>A flows for 1</a:t>
            </a:r>
            <a:r>
              <a:rPr lang="en-GB" sz="2400" spc="300" dirty="0"/>
              <a:t>0</a:t>
            </a:r>
            <a:r>
              <a:rPr lang="en-GB" sz="2400" dirty="0"/>
              <a:t>s ?</a:t>
            </a:r>
          </a:p>
          <a:p>
            <a:pPr marL="457200" indent="-457200">
              <a:spcAft>
                <a:spcPts val="1200"/>
              </a:spcAft>
              <a:buFont typeface="+mj-lt"/>
              <a:buAutoNum type="arabicPeriod"/>
            </a:pPr>
            <a:r>
              <a:rPr lang="en-GB" sz="2400" dirty="0"/>
              <a:t>What charge is transferred by a current of 10</a:t>
            </a:r>
            <a:r>
              <a:rPr lang="en-GB" sz="2400" spc="300" dirty="0"/>
              <a:t>0</a:t>
            </a:r>
            <a:r>
              <a:rPr lang="en-GB" sz="2400" dirty="0"/>
              <a:t>mA in 2 minutes?</a:t>
            </a:r>
          </a:p>
          <a:p>
            <a:pPr marL="457200" indent="-457200">
              <a:spcAft>
                <a:spcPts val="1200"/>
              </a:spcAft>
              <a:buFont typeface="+mj-lt"/>
              <a:buAutoNum type="arabicPeriod"/>
            </a:pPr>
            <a:r>
              <a:rPr lang="en-GB" sz="2400" dirty="0"/>
              <a:t>A lightning strike transfers 3</a:t>
            </a:r>
            <a:r>
              <a:rPr lang="en-GB" sz="2400" spc="300" dirty="0"/>
              <a:t>0</a:t>
            </a:r>
            <a:r>
              <a:rPr lang="en-GB" sz="2400" dirty="0"/>
              <a:t>C of charge in </a:t>
            </a:r>
            <a:r>
              <a:rPr lang="en-GB" sz="2400" spc="300" dirty="0"/>
              <a:t>4</a:t>
            </a:r>
            <a:r>
              <a:rPr lang="en-GB" sz="2400" dirty="0"/>
              <a:t>ms. What is the average current flowing?</a:t>
            </a:r>
          </a:p>
          <a:p>
            <a:pPr marL="457200" indent="-457200">
              <a:spcAft>
                <a:spcPts val="1200"/>
              </a:spcAft>
              <a:buFont typeface="+mj-lt"/>
              <a:buAutoNum type="arabicPeriod"/>
            </a:pPr>
            <a:r>
              <a:rPr lang="en-GB" sz="2400" dirty="0"/>
              <a:t>How long does it take to transfer 10</a:t>
            </a:r>
            <a:r>
              <a:rPr lang="en-GB" sz="2400" spc="300" dirty="0"/>
              <a:t>0</a:t>
            </a:r>
            <a:r>
              <a:rPr lang="en-GB" sz="2400" dirty="0"/>
              <a:t>C of charge when a current of 40</a:t>
            </a:r>
            <a:r>
              <a:rPr lang="en-GB" sz="2400" spc="300" dirty="0"/>
              <a:t>0</a:t>
            </a:r>
            <a:r>
              <a:rPr lang="el-GR" sz="2400" dirty="0"/>
              <a:t>μ</a:t>
            </a:r>
            <a:r>
              <a:rPr lang="en-GB" sz="2400" dirty="0"/>
              <a:t>C is flowing around the circuit?</a:t>
            </a:r>
          </a:p>
          <a:p>
            <a:pPr marL="457200" indent="-457200">
              <a:spcAft>
                <a:spcPts val="1200"/>
              </a:spcAft>
              <a:buFont typeface="+mj-lt"/>
              <a:buAutoNum type="arabicPeriod"/>
            </a:pPr>
            <a:r>
              <a:rPr lang="en-GB" sz="2400" dirty="0"/>
              <a:t>How much energy is transferred by a 1</a:t>
            </a:r>
            <a:r>
              <a:rPr lang="en-GB" sz="2400" spc="300" dirty="0"/>
              <a:t>2V</a:t>
            </a:r>
            <a:r>
              <a:rPr lang="en-GB" sz="2400" dirty="0"/>
              <a:t>battery when </a:t>
            </a:r>
            <a:r>
              <a:rPr lang="en-GB" sz="2400" spc="300" dirty="0"/>
              <a:t>4</a:t>
            </a:r>
            <a:r>
              <a:rPr lang="en-GB" sz="2400" dirty="0"/>
              <a:t>C of charge flows through the battery?</a:t>
            </a:r>
          </a:p>
          <a:p>
            <a:pPr marL="457200" indent="-457200">
              <a:spcAft>
                <a:spcPts val="1200"/>
              </a:spcAft>
              <a:buFont typeface="+mj-lt"/>
              <a:buAutoNum type="arabicPeriod"/>
            </a:pPr>
            <a:r>
              <a:rPr lang="en-GB" sz="2400" dirty="0"/>
              <a:t>A 1</a:t>
            </a:r>
            <a:r>
              <a:rPr lang="en-GB" sz="2400" spc="300" dirty="0"/>
              <a:t>2</a:t>
            </a:r>
            <a:r>
              <a:rPr lang="en-GB" sz="2400" dirty="0"/>
              <a:t>V battery can provide 2</a:t>
            </a:r>
            <a:r>
              <a:rPr lang="en-GB" sz="2400" spc="300" dirty="0"/>
              <a:t>0</a:t>
            </a:r>
            <a:r>
              <a:rPr lang="en-GB" sz="2400" dirty="0"/>
              <a:t>A for an hour before becoming flat. How much energy does the battery store when fully charged?</a:t>
            </a:r>
          </a:p>
        </p:txBody>
      </p:sp>
    </p:spTree>
    <p:extLst>
      <p:ext uri="{BB962C8B-B14F-4D97-AF65-F5344CB8AC3E}">
        <p14:creationId xmlns:p14="http://schemas.microsoft.com/office/powerpoint/2010/main" val="3749597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Answers</a:t>
            </a:r>
            <a:r>
              <a:rPr lang="en-GB" sz="4800" dirty="0"/>
              <a:t> </a:t>
            </a:r>
          </a:p>
        </p:txBody>
      </p:sp>
      <p:sp>
        <p:nvSpPr>
          <p:cNvPr id="8" name="TextBox 7"/>
          <p:cNvSpPr txBox="1"/>
          <p:nvPr/>
        </p:nvSpPr>
        <p:spPr>
          <a:xfrm>
            <a:off x="457200" y="1600200"/>
            <a:ext cx="8229600" cy="4419600"/>
          </a:xfrm>
          <a:prstGeom prst="rect">
            <a:avLst/>
          </a:prstGeom>
          <a:noFill/>
        </p:spPr>
        <p:txBody>
          <a:bodyPr wrap="square" rtlCol="0">
            <a:normAutofit/>
          </a:bodyPr>
          <a:lstStyle/>
          <a:p>
            <a:pPr marL="457200" indent="-457200">
              <a:spcAft>
                <a:spcPts val="1200"/>
              </a:spcAft>
              <a:buFont typeface="+mj-lt"/>
              <a:buAutoNum type="arabicPeriod"/>
            </a:pPr>
            <a:r>
              <a:rPr lang="en-GB" sz="2400" dirty="0"/>
              <a:t>Q = I x t	Q = 3 x 10 = </a:t>
            </a:r>
            <a:r>
              <a:rPr lang="en-GB" sz="2400" dirty="0">
                <a:solidFill>
                  <a:srgbClr val="FF0000"/>
                </a:solidFill>
              </a:rPr>
              <a:t>3</a:t>
            </a:r>
            <a:r>
              <a:rPr lang="en-GB" sz="2400" spc="300" dirty="0">
                <a:solidFill>
                  <a:srgbClr val="FF0000"/>
                </a:solidFill>
              </a:rPr>
              <a:t>0</a:t>
            </a:r>
            <a:r>
              <a:rPr lang="en-GB" sz="2400" dirty="0">
                <a:solidFill>
                  <a:srgbClr val="FF0000"/>
                </a:solidFill>
              </a:rPr>
              <a:t>C</a:t>
            </a:r>
            <a:r>
              <a:rPr lang="en-GB" sz="2400" dirty="0"/>
              <a:t> = 30 coulombs of charge</a:t>
            </a:r>
          </a:p>
          <a:p>
            <a:pPr marL="457200" indent="-457200">
              <a:spcAft>
                <a:spcPts val="1200"/>
              </a:spcAft>
              <a:buFont typeface="+mj-lt"/>
              <a:buAutoNum type="arabicPeriod"/>
            </a:pPr>
            <a:r>
              <a:rPr lang="en-GB" sz="2400" dirty="0"/>
              <a:t>Q = I x t	Q = 100 x 10</a:t>
            </a:r>
            <a:r>
              <a:rPr lang="en-GB" sz="2400" baseline="30000" dirty="0"/>
              <a:t>-3</a:t>
            </a:r>
            <a:r>
              <a:rPr lang="en-GB" sz="2400" dirty="0"/>
              <a:t> x (2 x 60) = 0.1 x 120 = </a:t>
            </a:r>
            <a:r>
              <a:rPr lang="en-GB" sz="2400" dirty="0">
                <a:solidFill>
                  <a:srgbClr val="FF0000"/>
                </a:solidFill>
              </a:rPr>
              <a:t>1</a:t>
            </a:r>
            <a:r>
              <a:rPr lang="en-GB" sz="2400" spc="300" dirty="0">
                <a:solidFill>
                  <a:srgbClr val="FF0000"/>
                </a:solidFill>
              </a:rPr>
              <a:t>2</a:t>
            </a:r>
            <a:r>
              <a:rPr lang="en-GB" sz="2400" dirty="0">
                <a:solidFill>
                  <a:srgbClr val="FF0000"/>
                </a:solidFill>
              </a:rPr>
              <a:t>C</a:t>
            </a:r>
          </a:p>
          <a:p>
            <a:pPr marL="457200" indent="-457200">
              <a:spcAft>
                <a:spcPts val="1200"/>
              </a:spcAft>
              <a:buFont typeface="+mj-lt"/>
              <a:buAutoNum type="arabicPeriod"/>
            </a:pPr>
            <a:r>
              <a:rPr lang="en-GB" sz="2400" dirty="0"/>
              <a:t>I = Q / t	I = 30 / (4 x 10</a:t>
            </a:r>
            <a:r>
              <a:rPr lang="en-GB" sz="2400" baseline="30000" dirty="0"/>
              <a:t>-3</a:t>
            </a:r>
            <a:r>
              <a:rPr lang="en-GB" sz="2400" dirty="0"/>
              <a:t>) = 30 / 0.004 = </a:t>
            </a:r>
            <a:r>
              <a:rPr lang="en-GB" sz="2400" dirty="0">
                <a:solidFill>
                  <a:srgbClr val="FF0000"/>
                </a:solidFill>
              </a:rPr>
              <a:t>750</a:t>
            </a:r>
            <a:r>
              <a:rPr lang="en-GB" sz="2400" spc="300" dirty="0">
                <a:solidFill>
                  <a:srgbClr val="FF0000"/>
                </a:solidFill>
              </a:rPr>
              <a:t>0</a:t>
            </a:r>
            <a:r>
              <a:rPr lang="en-GB" sz="2400" dirty="0">
                <a:solidFill>
                  <a:srgbClr val="FF0000"/>
                </a:solidFill>
              </a:rPr>
              <a:t>A</a:t>
            </a:r>
            <a:r>
              <a:rPr lang="en-GB" sz="2400" dirty="0"/>
              <a:t> = 7.</a:t>
            </a:r>
            <a:r>
              <a:rPr lang="en-GB" sz="2400" spc="300" dirty="0"/>
              <a:t>5</a:t>
            </a:r>
            <a:r>
              <a:rPr lang="en-GB" sz="2400" dirty="0"/>
              <a:t>kA</a:t>
            </a:r>
          </a:p>
          <a:p>
            <a:pPr marL="457200" indent="-457200">
              <a:spcAft>
                <a:spcPts val="1200"/>
              </a:spcAft>
              <a:buFont typeface="+mj-lt"/>
              <a:buAutoNum type="arabicPeriod"/>
            </a:pPr>
            <a:r>
              <a:rPr lang="en-GB" sz="2400" dirty="0"/>
              <a:t>t = Q / I	t = 100 / (400 x 10</a:t>
            </a:r>
            <a:r>
              <a:rPr lang="en-GB" sz="2400" baseline="30000" dirty="0"/>
              <a:t>-6</a:t>
            </a:r>
            <a:r>
              <a:rPr lang="en-GB" sz="2400" dirty="0"/>
              <a:t>) = </a:t>
            </a:r>
            <a:r>
              <a:rPr lang="en-GB" sz="2400" dirty="0">
                <a:solidFill>
                  <a:srgbClr val="FF0000"/>
                </a:solidFill>
              </a:rPr>
              <a:t>250,00</a:t>
            </a:r>
            <a:r>
              <a:rPr lang="en-GB" sz="2400" spc="300" dirty="0">
                <a:solidFill>
                  <a:srgbClr val="FF0000"/>
                </a:solidFill>
              </a:rPr>
              <a:t>0</a:t>
            </a:r>
            <a:r>
              <a:rPr lang="en-GB" sz="2400" dirty="0">
                <a:solidFill>
                  <a:srgbClr val="FF0000"/>
                </a:solidFill>
              </a:rPr>
              <a:t>s</a:t>
            </a:r>
            <a:r>
              <a:rPr lang="en-GB" sz="2400" dirty="0"/>
              <a:t> ≈ 2.9 days</a:t>
            </a:r>
          </a:p>
          <a:p>
            <a:pPr marL="457200" indent="-457200">
              <a:spcAft>
                <a:spcPts val="1200"/>
              </a:spcAft>
              <a:buFont typeface="+mj-lt"/>
              <a:buAutoNum type="arabicPeriod"/>
            </a:pPr>
            <a:r>
              <a:rPr lang="en-GB" sz="2400" dirty="0"/>
              <a:t>W = V x Q 	W = 12 x 4 = </a:t>
            </a:r>
            <a:r>
              <a:rPr lang="en-GB" sz="2400" dirty="0">
                <a:solidFill>
                  <a:srgbClr val="FF0000"/>
                </a:solidFill>
              </a:rPr>
              <a:t>4</a:t>
            </a:r>
            <a:r>
              <a:rPr lang="en-GB" sz="2400" spc="300" dirty="0">
                <a:solidFill>
                  <a:srgbClr val="FF0000"/>
                </a:solidFill>
              </a:rPr>
              <a:t>8</a:t>
            </a:r>
            <a:r>
              <a:rPr lang="en-GB" sz="2400" dirty="0">
                <a:solidFill>
                  <a:srgbClr val="FF0000"/>
                </a:solidFill>
              </a:rPr>
              <a:t>J</a:t>
            </a:r>
          </a:p>
          <a:p>
            <a:pPr marL="457200" indent="-457200">
              <a:spcAft>
                <a:spcPts val="1200"/>
              </a:spcAft>
              <a:buFont typeface="+mj-lt"/>
              <a:buAutoNum type="arabicPeriod"/>
            </a:pPr>
            <a:r>
              <a:rPr lang="en-GB" sz="2400" dirty="0"/>
              <a:t>W = V x Q and Q = I x t	Q = 20 x (1 x 60 x 60) = 72,00</a:t>
            </a:r>
            <a:r>
              <a:rPr lang="en-GB" sz="2400" spc="300" dirty="0"/>
              <a:t>0</a:t>
            </a:r>
            <a:r>
              <a:rPr lang="en-GB" sz="2400" dirty="0"/>
              <a:t>C</a:t>
            </a:r>
          </a:p>
          <a:p>
            <a:pPr lvl="7">
              <a:spcAft>
                <a:spcPts val="1200"/>
              </a:spcAft>
            </a:pPr>
            <a:r>
              <a:rPr lang="en-GB" sz="2400" dirty="0"/>
              <a:t>	W = 12 x 72,000 = </a:t>
            </a:r>
            <a:r>
              <a:rPr lang="en-GB" sz="2400" dirty="0">
                <a:solidFill>
                  <a:srgbClr val="FF0000"/>
                </a:solidFill>
              </a:rPr>
              <a:t>864,00</a:t>
            </a:r>
            <a:r>
              <a:rPr lang="en-GB" sz="2400" spc="300" dirty="0">
                <a:solidFill>
                  <a:srgbClr val="FF0000"/>
                </a:solidFill>
              </a:rPr>
              <a:t>0</a:t>
            </a:r>
            <a:r>
              <a:rPr lang="en-GB" sz="2400" dirty="0">
                <a:solidFill>
                  <a:srgbClr val="FF0000"/>
                </a:solidFill>
              </a:rPr>
              <a:t>J</a:t>
            </a:r>
          </a:p>
          <a:p>
            <a:pPr>
              <a:spcAft>
                <a:spcPts val="1200"/>
              </a:spcAft>
            </a:pPr>
            <a:endParaRPr lang="en-GB" sz="2400" dirty="0"/>
          </a:p>
        </p:txBody>
      </p:sp>
    </p:spTree>
    <p:extLst>
      <p:ext uri="{BB962C8B-B14F-4D97-AF65-F5344CB8AC3E}">
        <p14:creationId xmlns:p14="http://schemas.microsoft.com/office/powerpoint/2010/main" val="318179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Current</a:t>
            </a:r>
            <a:r>
              <a:rPr lang="en-GB" sz="4800" dirty="0"/>
              <a:t> </a:t>
            </a:r>
          </a:p>
        </p:txBody>
      </p:sp>
      <p:sp>
        <p:nvSpPr>
          <p:cNvPr id="8" name="TextBox 7"/>
          <p:cNvSpPr txBox="1"/>
          <p:nvPr/>
        </p:nvSpPr>
        <p:spPr>
          <a:xfrm>
            <a:off x="457200" y="1600200"/>
            <a:ext cx="8229600" cy="4989000"/>
          </a:xfrm>
          <a:prstGeom prst="rect">
            <a:avLst/>
          </a:prstGeom>
          <a:noFill/>
        </p:spPr>
        <p:txBody>
          <a:bodyPr wrap="square" rtlCol="0">
            <a:normAutofit/>
          </a:bodyPr>
          <a:lstStyle/>
          <a:p>
            <a:pPr>
              <a:spcAft>
                <a:spcPts val="1200"/>
              </a:spcAft>
            </a:pPr>
            <a:r>
              <a:rPr lang="en-GB" sz="2400" dirty="0"/>
              <a:t>Current is to do with the rate of flow of charge. This means current tells us how much charge is passing any point in the circuit each second.</a:t>
            </a:r>
          </a:p>
          <a:p>
            <a:pPr>
              <a:spcAft>
                <a:spcPts val="1200"/>
              </a:spcAft>
            </a:pPr>
            <a:r>
              <a:rPr lang="en-GB" sz="2400" dirty="0"/>
              <a:t>Current = total charge that has passed a point </a:t>
            </a:r>
            <a:r>
              <a:rPr lang="en-GB" sz="2400" dirty="0">
                <a:sym typeface="Symbol"/>
              </a:rPr>
              <a:t></a:t>
            </a:r>
            <a:r>
              <a:rPr lang="en-GB" sz="2400" dirty="0"/>
              <a:t> time taken </a:t>
            </a:r>
          </a:p>
          <a:p>
            <a:pPr algn="ctr">
              <a:spcAft>
                <a:spcPts val="1200"/>
              </a:spcAft>
            </a:pPr>
            <a:r>
              <a:rPr lang="en-GB" sz="4000" dirty="0">
                <a:latin typeface="Times New Roman" pitchFamily="18" charset="0"/>
                <a:cs typeface="Times New Roman" pitchFamily="18" charset="0"/>
              </a:rPr>
              <a:t>I = </a:t>
            </a:r>
            <a:r>
              <a:rPr lang="en-GB" sz="4000" dirty="0">
                <a:latin typeface="Times New Roman" pitchFamily="18" charset="0"/>
                <a:cs typeface="Times New Roman" pitchFamily="18" charset="0"/>
                <a:sym typeface="Symbol"/>
              </a:rPr>
              <a:t></a:t>
            </a:r>
            <a:r>
              <a:rPr lang="en-GB" sz="4000" dirty="0">
                <a:latin typeface="Times New Roman" pitchFamily="18" charset="0"/>
                <a:cs typeface="Times New Roman" pitchFamily="18" charset="0"/>
              </a:rPr>
              <a:t>Q / </a:t>
            </a:r>
            <a:r>
              <a:rPr lang="en-GB" sz="4000" dirty="0">
                <a:latin typeface="Times New Roman" pitchFamily="18" charset="0"/>
                <a:cs typeface="Times New Roman" pitchFamily="18" charset="0"/>
                <a:sym typeface="Symbol"/>
              </a:rPr>
              <a:t></a:t>
            </a:r>
            <a:r>
              <a:rPr lang="en-GB" sz="4000" dirty="0">
                <a:latin typeface="Times New Roman" pitchFamily="18" charset="0"/>
                <a:cs typeface="Times New Roman" pitchFamily="18" charset="0"/>
              </a:rPr>
              <a:t>t</a:t>
            </a:r>
            <a:r>
              <a:rPr lang="en-GB" sz="2400" dirty="0">
                <a:cs typeface="Times New Roman" pitchFamily="18" charset="0"/>
              </a:rPr>
              <a:t>	or	</a:t>
            </a:r>
            <a:r>
              <a:rPr lang="en-GB" sz="4000" dirty="0">
                <a:latin typeface="Times New Roman" pitchFamily="18" charset="0"/>
                <a:cs typeface="Times New Roman" pitchFamily="18" charset="0"/>
              </a:rPr>
              <a:t> </a:t>
            </a:r>
            <a:r>
              <a:rPr lang="en-GB" sz="4000" dirty="0">
                <a:latin typeface="Times New Roman" pitchFamily="18" charset="0"/>
                <a:cs typeface="Times New Roman" pitchFamily="18" charset="0"/>
                <a:sym typeface="Symbol"/>
              </a:rPr>
              <a:t></a:t>
            </a:r>
            <a:r>
              <a:rPr lang="en-GB" sz="4000" dirty="0">
                <a:latin typeface="Times New Roman" pitchFamily="18" charset="0"/>
                <a:cs typeface="Times New Roman" pitchFamily="18" charset="0"/>
              </a:rPr>
              <a:t>Q = I </a:t>
            </a:r>
            <a:r>
              <a:rPr lang="en-GB" sz="4000" dirty="0">
                <a:latin typeface="Times New Roman" pitchFamily="18" charset="0"/>
                <a:cs typeface="Times New Roman" pitchFamily="18" charset="0"/>
                <a:sym typeface="Symbol"/>
              </a:rPr>
              <a:t></a:t>
            </a:r>
            <a:r>
              <a:rPr lang="en-GB" sz="4000" dirty="0">
                <a:latin typeface="Times New Roman" pitchFamily="18" charset="0"/>
                <a:cs typeface="Times New Roman" pitchFamily="18" charset="0"/>
              </a:rPr>
              <a:t> </a:t>
            </a:r>
            <a:r>
              <a:rPr lang="en-GB" sz="4000" dirty="0">
                <a:latin typeface="Times New Roman" pitchFamily="18" charset="0"/>
                <a:cs typeface="Times New Roman" pitchFamily="18" charset="0"/>
                <a:sym typeface="Symbol"/>
              </a:rPr>
              <a:t></a:t>
            </a:r>
            <a:r>
              <a:rPr lang="en-GB" sz="4000" dirty="0">
                <a:latin typeface="Times New Roman" pitchFamily="18" charset="0"/>
                <a:cs typeface="Times New Roman" pitchFamily="18" charset="0"/>
              </a:rPr>
              <a:t>t</a:t>
            </a:r>
          </a:p>
          <a:p>
            <a:pPr>
              <a:spcAft>
                <a:spcPts val="1200"/>
              </a:spcAft>
            </a:pPr>
            <a:r>
              <a:rPr lang="en-GB" sz="2400" dirty="0"/>
              <a:t>I = current measured in amperes (A) or Amps</a:t>
            </a:r>
          </a:p>
          <a:p>
            <a:pPr>
              <a:spcAft>
                <a:spcPts val="1200"/>
              </a:spcAft>
            </a:pPr>
            <a:r>
              <a:rPr lang="en-GB" sz="2400" dirty="0">
                <a:sym typeface="Symbol"/>
              </a:rPr>
              <a:t></a:t>
            </a:r>
            <a:r>
              <a:rPr lang="en-GB" sz="2400" dirty="0"/>
              <a:t>Q = charge past a point in the circuit measured in coulombs (C)</a:t>
            </a:r>
          </a:p>
          <a:p>
            <a:pPr>
              <a:spcAft>
                <a:spcPts val="1200"/>
              </a:spcAft>
            </a:pPr>
            <a:r>
              <a:rPr lang="en-GB" sz="2400" dirty="0">
                <a:sym typeface="Symbol"/>
              </a:rPr>
              <a:t></a:t>
            </a:r>
            <a:r>
              <a:rPr lang="en-GB" sz="2400" dirty="0"/>
              <a:t>t = time taken measured in seconds (s)</a:t>
            </a:r>
          </a:p>
          <a:p>
            <a:pPr>
              <a:spcAft>
                <a:spcPts val="1200"/>
              </a:spcAft>
            </a:pPr>
            <a:r>
              <a:rPr lang="en-GB" sz="2400" dirty="0"/>
              <a:t>Therefore:	1 Amp = 1 coulomb per second</a:t>
            </a:r>
          </a:p>
          <a:p>
            <a:pPr>
              <a:spcAft>
                <a:spcPts val="1200"/>
              </a:spcAft>
            </a:pPr>
            <a:endParaRPr lang="en-GB" sz="2400" dirty="0"/>
          </a:p>
        </p:txBody>
      </p:sp>
    </p:spTree>
    <p:extLst>
      <p:ext uri="{BB962C8B-B14F-4D97-AF65-F5344CB8AC3E}">
        <p14:creationId xmlns:p14="http://schemas.microsoft.com/office/powerpoint/2010/main" val="1195313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Current</a:t>
            </a:r>
            <a:r>
              <a:rPr lang="en-GB" sz="4800" dirty="0"/>
              <a:t> </a:t>
            </a:r>
          </a:p>
        </p:txBody>
      </p:sp>
      <p:sp>
        <p:nvSpPr>
          <p:cNvPr id="8" name="TextBox 7"/>
          <p:cNvSpPr txBox="1"/>
          <p:nvPr/>
        </p:nvSpPr>
        <p:spPr>
          <a:xfrm>
            <a:off x="457200" y="1600200"/>
            <a:ext cx="8229600" cy="4989000"/>
          </a:xfrm>
          <a:prstGeom prst="rect">
            <a:avLst/>
          </a:prstGeom>
          <a:noFill/>
        </p:spPr>
        <p:txBody>
          <a:bodyPr wrap="square" rtlCol="0">
            <a:normAutofit/>
          </a:bodyPr>
          <a:lstStyle/>
          <a:p>
            <a:pPr>
              <a:spcAft>
                <a:spcPts val="1200"/>
              </a:spcAft>
            </a:pPr>
            <a:r>
              <a:rPr lang="en-GB" sz="2400" dirty="0"/>
              <a:t>Current is measured in Amps using an ammeter.</a:t>
            </a:r>
          </a:p>
          <a:p>
            <a:pPr>
              <a:spcAft>
                <a:spcPts val="1200"/>
              </a:spcAft>
            </a:pPr>
            <a:r>
              <a:rPr lang="en-GB" sz="2400" dirty="0"/>
              <a:t>In electronics 1 Amp is quite a large current and so smaller units are commonly used:</a:t>
            </a:r>
          </a:p>
          <a:p>
            <a:pPr>
              <a:spcAft>
                <a:spcPts val="1200"/>
              </a:spcAft>
            </a:pPr>
            <a:r>
              <a:rPr lang="en-GB" sz="2400" dirty="0"/>
              <a:t>1 milliamp = </a:t>
            </a:r>
            <a:r>
              <a:rPr lang="en-GB" sz="2400" spc="200" dirty="0"/>
              <a:t>1</a:t>
            </a:r>
            <a:r>
              <a:rPr lang="en-GB" sz="2400" dirty="0"/>
              <a:t>mA = 1/1000 Amp = 0.00</a:t>
            </a:r>
            <a:r>
              <a:rPr lang="en-GB" sz="2400" spc="200" dirty="0"/>
              <a:t>1</a:t>
            </a:r>
            <a:r>
              <a:rPr lang="en-GB" sz="2400" dirty="0"/>
              <a:t>A = </a:t>
            </a:r>
            <a:r>
              <a:rPr lang="en-GB" sz="2400" spc="300" dirty="0"/>
              <a:t>1x</a:t>
            </a:r>
            <a:r>
              <a:rPr lang="en-GB" sz="2400" dirty="0"/>
              <a:t>10</a:t>
            </a:r>
            <a:r>
              <a:rPr lang="en-GB" sz="2400" baseline="30000" dirty="0"/>
              <a:t>-3</a:t>
            </a:r>
            <a:r>
              <a:rPr lang="en-GB" sz="2400" dirty="0"/>
              <a:t>A</a:t>
            </a:r>
          </a:p>
          <a:p>
            <a:pPr>
              <a:spcAft>
                <a:spcPts val="1200"/>
              </a:spcAft>
            </a:pPr>
            <a:r>
              <a:rPr lang="en-GB" sz="2400" dirty="0"/>
              <a:t>1 microamp = </a:t>
            </a:r>
            <a:r>
              <a:rPr lang="en-GB" sz="2400" spc="200" dirty="0"/>
              <a:t>1</a:t>
            </a:r>
            <a:r>
              <a:rPr lang="el-GR" sz="2400" dirty="0">
                <a:latin typeface="Calibri"/>
                <a:cs typeface="Calibri"/>
              </a:rPr>
              <a:t>μ</a:t>
            </a:r>
            <a:r>
              <a:rPr lang="en-GB" sz="2400" dirty="0">
                <a:latin typeface="Calibri"/>
                <a:cs typeface="Calibri"/>
              </a:rPr>
              <a:t>A = 1/1000000 A = 0.00000</a:t>
            </a:r>
            <a:r>
              <a:rPr lang="en-GB" sz="2400" spc="200" dirty="0"/>
              <a:t>1</a:t>
            </a:r>
            <a:r>
              <a:rPr lang="en-GB" sz="2400" dirty="0">
                <a:latin typeface="Calibri"/>
                <a:cs typeface="Calibri"/>
              </a:rPr>
              <a:t>A = </a:t>
            </a:r>
            <a:r>
              <a:rPr lang="en-GB" sz="2400" spc="300" dirty="0">
                <a:latin typeface="Calibri"/>
                <a:cs typeface="Calibri"/>
              </a:rPr>
              <a:t>1x</a:t>
            </a:r>
            <a:r>
              <a:rPr lang="en-GB" sz="2400" dirty="0">
                <a:latin typeface="Calibri"/>
                <a:cs typeface="Calibri"/>
              </a:rPr>
              <a:t>10</a:t>
            </a:r>
            <a:r>
              <a:rPr lang="en-GB" sz="2400" baseline="30000" dirty="0">
                <a:latin typeface="Calibri"/>
                <a:cs typeface="Calibri"/>
              </a:rPr>
              <a:t>-6</a:t>
            </a:r>
            <a:r>
              <a:rPr lang="en-GB" sz="2400" dirty="0">
                <a:latin typeface="Calibri"/>
                <a:cs typeface="Calibri"/>
              </a:rPr>
              <a:t>A</a:t>
            </a:r>
          </a:p>
          <a:p>
            <a:pPr>
              <a:spcAft>
                <a:spcPts val="1200"/>
              </a:spcAft>
            </a:pPr>
            <a:endParaRPr lang="en-GB" sz="2400" dirty="0">
              <a:latin typeface="Calibri"/>
              <a:cs typeface="Calibri"/>
            </a:endParaRPr>
          </a:p>
          <a:p>
            <a:pPr>
              <a:spcAft>
                <a:spcPts val="1200"/>
              </a:spcAft>
            </a:pPr>
            <a:r>
              <a:rPr lang="en-GB" sz="2400" dirty="0">
                <a:latin typeface="Calibri"/>
                <a:cs typeface="Calibri"/>
              </a:rPr>
              <a:t>In power stations and industry, much larger units are used:</a:t>
            </a:r>
          </a:p>
          <a:p>
            <a:pPr>
              <a:spcAft>
                <a:spcPts val="1200"/>
              </a:spcAft>
            </a:pPr>
            <a:r>
              <a:rPr lang="en-GB" sz="2400" dirty="0">
                <a:latin typeface="Calibri"/>
                <a:cs typeface="Calibri"/>
              </a:rPr>
              <a:t>1 kiloamp = </a:t>
            </a:r>
            <a:r>
              <a:rPr lang="en-GB" sz="2400" spc="200" dirty="0"/>
              <a:t>1</a:t>
            </a:r>
            <a:r>
              <a:rPr lang="en-GB" sz="2400" dirty="0">
                <a:latin typeface="Calibri"/>
                <a:cs typeface="Calibri"/>
              </a:rPr>
              <a:t>kA = 100</a:t>
            </a:r>
            <a:r>
              <a:rPr lang="en-GB" sz="2400" spc="200" dirty="0">
                <a:latin typeface="Calibri"/>
                <a:cs typeface="Calibri"/>
              </a:rPr>
              <a:t>0</a:t>
            </a:r>
            <a:r>
              <a:rPr lang="en-GB" sz="2400" dirty="0">
                <a:latin typeface="Calibri"/>
                <a:cs typeface="Calibri"/>
              </a:rPr>
              <a:t>A = </a:t>
            </a:r>
            <a:r>
              <a:rPr lang="en-GB" sz="2400" spc="300" dirty="0">
                <a:latin typeface="Calibri"/>
                <a:cs typeface="Calibri"/>
              </a:rPr>
              <a:t>1x</a:t>
            </a:r>
            <a:r>
              <a:rPr lang="en-GB" sz="2400" dirty="0">
                <a:latin typeface="Calibri"/>
                <a:cs typeface="Calibri"/>
              </a:rPr>
              <a:t>10</a:t>
            </a:r>
            <a:r>
              <a:rPr lang="en-GB" sz="2400" baseline="30000" dirty="0">
                <a:latin typeface="Calibri"/>
                <a:cs typeface="Calibri"/>
              </a:rPr>
              <a:t>3</a:t>
            </a:r>
            <a:r>
              <a:rPr lang="en-GB" sz="2400" dirty="0">
                <a:latin typeface="Calibri"/>
                <a:cs typeface="Calibri"/>
              </a:rPr>
              <a:t>A</a:t>
            </a:r>
          </a:p>
          <a:p>
            <a:pPr>
              <a:spcAft>
                <a:spcPts val="1200"/>
              </a:spcAft>
            </a:pPr>
            <a:r>
              <a:rPr lang="en-GB" sz="2400" dirty="0">
                <a:latin typeface="Calibri"/>
                <a:cs typeface="Calibri"/>
              </a:rPr>
              <a:t>1 Mega amp = </a:t>
            </a:r>
            <a:r>
              <a:rPr lang="en-GB" sz="2400" spc="200" dirty="0"/>
              <a:t>1</a:t>
            </a:r>
            <a:r>
              <a:rPr lang="en-GB" sz="2400" dirty="0">
                <a:latin typeface="Calibri"/>
                <a:cs typeface="Calibri"/>
              </a:rPr>
              <a:t>MA = 100000</a:t>
            </a:r>
            <a:r>
              <a:rPr lang="en-GB" sz="2400" spc="200" dirty="0">
                <a:cs typeface="Calibri"/>
              </a:rPr>
              <a:t>0</a:t>
            </a:r>
            <a:r>
              <a:rPr lang="en-GB" sz="2400" dirty="0">
                <a:latin typeface="Calibri"/>
                <a:cs typeface="Calibri"/>
              </a:rPr>
              <a:t>A = </a:t>
            </a:r>
            <a:r>
              <a:rPr lang="en-GB" sz="2400" spc="300" dirty="0">
                <a:latin typeface="Calibri"/>
                <a:cs typeface="Calibri"/>
              </a:rPr>
              <a:t>1x</a:t>
            </a:r>
            <a:r>
              <a:rPr lang="en-GB" sz="2400" dirty="0">
                <a:latin typeface="Calibri"/>
                <a:cs typeface="Calibri"/>
              </a:rPr>
              <a:t>10</a:t>
            </a:r>
            <a:r>
              <a:rPr lang="en-GB" sz="2400" baseline="30000" dirty="0">
                <a:latin typeface="Calibri"/>
                <a:cs typeface="Calibri"/>
              </a:rPr>
              <a:t>6</a:t>
            </a:r>
            <a:r>
              <a:rPr lang="en-GB" sz="2400" dirty="0">
                <a:latin typeface="Calibri"/>
                <a:cs typeface="Calibri"/>
              </a:rPr>
              <a:t>A</a:t>
            </a:r>
            <a:endParaRPr lang="en-GB"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Current – Example Calculations</a:t>
            </a:r>
            <a:r>
              <a:rPr lang="en-GB" sz="4800" dirty="0"/>
              <a:t> </a:t>
            </a:r>
          </a:p>
        </p:txBody>
      </p:sp>
      <p:sp>
        <p:nvSpPr>
          <p:cNvPr id="8" name="TextBox 7"/>
          <p:cNvSpPr txBox="1"/>
          <p:nvPr/>
        </p:nvSpPr>
        <p:spPr>
          <a:xfrm>
            <a:off x="457200" y="1295400"/>
            <a:ext cx="8229600" cy="5562600"/>
          </a:xfrm>
          <a:prstGeom prst="rect">
            <a:avLst/>
          </a:prstGeom>
          <a:noFill/>
        </p:spPr>
        <p:txBody>
          <a:bodyPr wrap="square" rtlCol="0">
            <a:normAutofit/>
          </a:bodyPr>
          <a:lstStyle/>
          <a:p>
            <a:pPr marL="457200" indent="-457200">
              <a:spcAft>
                <a:spcPts val="1200"/>
              </a:spcAft>
              <a:buFont typeface="+mj-lt"/>
              <a:buAutoNum type="arabicPeriod"/>
            </a:pPr>
            <a:r>
              <a:rPr lang="en-GB" sz="2400" dirty="0"/>
              <a:t>A current of 5 Amps flows for 2 seconds. How much charge has passed around the circuit?</a:t>
            </a:r>
          </a:p>
          <a:p>
            <a:pPr>
              <a:spcAft>
                <a:spcPts val="1200"/>
              </a:spcAft>
            </a:pPr>
            <a:r>
              <a:rPr lang="en-GB" sz="2400" dirty="0">
                <a:solidFill>
                  <a:srgbClr val="FF0000"/>
                </a:solidFill>
              </a:rPr>
              <a:t>	</a:t>
            </a:r>
            <a:r>
              <a:rPr lang="el-GR" sz="2400" dirty="0">
                <a:solidFill>
                  <a:srgbClr val="FF0000"/>
                </a:solidFill>
              </a:rPr>
              <a:t>Δ</a:t>
            </a:r>
            <a:r>
              <a:rPr lang="en-GB" sz="2400" dirty="0">
                <a:solidFill>
                  <a:srgbClr val="FF0000"/>
                </a:solidFill>
              </a:rPr>
              <a:t>Q = I x </a:t>
            </a:r>
            <a:r>
              <a:rPr lang="el-GR" sz="2400" dirty="0">
                <a:solidFill>
                  <a:srgbClr val="FF0000"/>
                </a:solidFill>
              </a:rPr>
              <a:t>Δ</a:t>
            </a:r>
            <a:r>
              <a:rPr lang="en-GB" sz="2400" dirty="0">
                <a:solidFill>
                  <a:srgbClr val="FF0000"/>
                </a:solidFill>
              </a:rPr>
              <a:t>t </a:t>
            </a:r>
            <a:r>
              <a:rPr lang="en-GB" sz="2400" dirty="0">
                <a:solidFill>
                  <a:srgbClr val="FF0000"/>
                </a:solidFill>
                <a:sym typeface="Symbol"/>
              </a:rPr>
              <a:t> </a:t>
            </a:r>
            <a:r>
              <a:rPr lang="el-GR" sz="2400" dirty="0">
                <a:solidFill>
                  <a:srgbClr val="FF0000"/>
                </a:solidFill>
                <a:sym typeface="Symbol"/>
              </a:rPr>
              <a:t>Δ</a:t>
            </a:r>
            <a:r>
              <a:rPr lang="en-GB" sz="2400" dirty="0">
                <a:solidFill>
                  <a:srgbClr val="FF0000"/>
                </a:solidFill>
                <a:sym typeface="Symbol"/>
              </a:rPr>
              <a:t>Q = 5 x 2 = 1</a:t>
            </a:r>
            <a:r>
              <a:rPr lang="en-GB" sz="2400" spc="300" dirty="0">
                <a:solidFill>
                  <a:srgbClr val="FF0000"/>
                </a:solidFill>
                <a:sym typeface="Symbol"/>
              </a:rPr>
              <a:t>0</a:t>
            </a:r>
            <a:r>
              <a:rPr lang="en-GB" sz="2400" dirty="0">
                <a:solidFill>
                  <a:srgbClr val="FF0000"/>
                </a:solidFill>
                <a:sym typeface="Symbol"/>
              </a:rPr>
              <a:t>C</a:t>
            </a:r>
          </a:p>
          <a:p>
            <a:pPr marL="457200" indent="-457200">
              <a:spcAft>
                <a:spcPts val="1200"/>
              </a:spcAft>
              <a:buFont typeface="+mj-lt"/>
              <a:buAutoNum type="arabicPeriod" startAt="2"/>
            </a:pPr>
            <a:r>
              <a:rPr lang="en-GB" sz="2400" dirty="0"/>
              <a:t>How long does a current of </a:t>
            </a:r>
            <a:r>
              <a:rPr lang="en-GB" sz="2400" spc="300" dirty="0"/>
              <a:t>4</a:t>
            </a:r>
            <a:r>
              <a:rPr lang="en-GB" sz="2400" dirty="0"/>
              <a:t>mA need to flow for to move </a:t>
            </a:r>
            <a:r>
              <a:rPr lang="en-GB" sz="2400" spc="300" dirty="0"/>
              <a:t>3</a:t>
            </a:r>
            <a:r>
              <a:rPr lang="en-GB" sz="2400" dirty="0"/>
              <a:t>C of charge round the circuit?</a:t>
            </a:r>
          </a:p>
          <a:p>
            <a:pPr>
              <a:spcAft>
                <a:spcPts val="1200"/>
              </a:spcAft>
            </a:pPr>
            <a:r>
              <a:rPr lang="en-GB" sz="2400" dirty="0">
                <a:solidFill>
                  <a:srgbClr val="FF0000"/>
                </a:solidFill>
              </a:rPr>
              <a:t>	</a:t>
            </a:r>
            <a:r>
              <a:rPr lang="el-GR" sz="2400" dirty="0">
                <a:solidFill>
                  <a:srgbClr val="FF0000"/>
                </a:solidFill>
              </a:rPr>
              <a:t>Δ</a:t>
            </a:r>
            <a:r>
              <a:rPr lang="en-GB" sz="2400" dirty="0">
                <a:solidFill>
                  <a:srgbClr val="FF0000"/>
                </a:solidFill>
              </a:rPr>
              <a:t>t = </a:t>
            </a:r>
            <a:r>
              <a:rPr lang="el-GR" sz="2400" dirty="0">
                <a:solidFill>
                  <a:srgbClr val="FF0000"/>
                </a:solidFill>
              </a:rPr>
              <a:t>Δ</a:t>
            </a:r>
            <a:r>
              <a:rPr lang="en-GB" sz="2400" dirty="0">
                <a:solidFill>
                  <a:srgbClr val="FF0000"/>
                </a:solidFill>
              </a:rPr>
              <a:t>Q </a:t>
            </a:r>
            <a:r>
              <a:rPr lang="en-GB" sz="2400" dirty="0">
                <a:solidFill>
                  <a:srgbClr val="FF0000"/>
                </a:solidFill>
                <a:sym typeface="Symbol"/>
              </a:rPr>
              <a:t> I  </a:t>
            </a:r>
            <a:r>
              <a:rPr lang="el-GR" sz="2400" dirty="0">
                <a:solidFill>
                  <a:srgbClr val="FF0000"/>
                </a:solidFill>
                <a:sym typeface="Symbol"/>
              </a:rPr>
              <a:t>Δ</a:t>
            </a:r>
            <a:r>
              <a:rPr lang="en-GB" sz="2400" dirty="0">
                <a:solidFill>
                  <a:srgbClr val="FF0000"/>
                </a:solidFill>
                <a:sym typeface="Symbol"/>
              </a:rPr>
              <a:t>t = 3 / (4x10</a:t>
            </a:r>
            <a:r>
              <a:rPr lang="en-GB" sz="2400" baseline="30000" dirty="0">
                <a:solidFill>
                  <a:srgbClr val="FF0000"/>
                </a:solidFill>
                <a:sym typeface="Symbol"/>
              </a:rPr>
              <a:t>-3</a:t>
            </a:r>
            <a:r>
              <a:rPr lang="en-GB" sz="2400" dirty="0">
                <a:solidFill>
                  <a:srgbClr val="FF0000"/>
                </a:solidFill>
                <a:sym typeface="Symbol"/>
              </a:rPr>
              <a:t>) = 75</a:t>
            </a:r>
            <a:r>
              <a:rPr lang="en-GB" sz="2400" spc="300" dirty="0">
                <a:solidFill>
                  <a:srgbClr val="FF0000"/>
                </a:solidFill>
                <a:sym typeface="Symbol"/>
              </a:rPr>
              <a:t>0</a:t>
            </a:r>
            <a:r>
              <a:rPr lang="en-GB" sz="2400" dirty="0">
                <a:solidFill>
                  <a:srgbClr val="FF0000"/>
                </a:solidFill>
                <a:sym typeface="Symbol"/>
              </a:rPr>
              <a:t>s</a:t>
            </a:r>
          </a:p>
          <a:p>
            <a:pPr marL="457200" indent="-457200">
              <a:spcAft>
                <a:spcPts val="1200"/>
              </a:spcAft>
              <a:buFont typeface="+mj-lt"/>
              <a:buAutoNum type="arabicPeriod" startAt="3"/>
            </a:pPr>
            <a:r>
              <a:rPr lang="en-GB" sz="2400" dirty="0">
                <a:sym typeface="Symbol"/>
              </a:rPr>
              <a:t>In an experiment, </a:t>
            </a:r>
            <a:r>
              <a:rPr lang="en-GB" sz="2400" spc="300" dirty="0">
                <a:sym typeface="Symbol"/>
              </a:rPr>
              <a:t>6</a:t>
            </a:r>
            <a:r>
              <a:rPr lang="en-GB" sz="2400" dirty="0">
                <a:sym typeface="Symbol"/>
              </a:rPr>
              <a:t>C of charge flows in 10 minutes. What is the average current?</a:t>
            </a:r>
          </a:p>
          <a:p>
            <a:pPr>
              <a:spcAft>
                <a:spcPts val="1200"/>
              </a:spcAft>
            </a:pPr>
            <a:r>
              <a:rPr lang="en-GB" sz="2400" dirty="0">
                <a:solidFill>
                  <a:srgbClr val="FF0000"/>
                </a:solidFill>
                <a:sym typeface="Symbol"/>
              </a:rPr>
              <a:t>	I = </a:t>
            </a:r>
            <a:r>
              <a:rPr lang="el-GR" sz="2400" dirty="0">
                <a:solidFill>
                  <a:srgbClr val="FF0000"/>
                </a:solidFill>
                <a:sym typeface="Symbol"/>
              </a:rPr>
              <a:t>Δ</a:t>
            </a:r>
            <a:r>
              <a:rPr lang="en-GB" sz="2400" dirty="0">
                <a:solidFill>
                  <a:srgbClr val="FF0000"/>
                </a:solidFill>
                <a:sym typeface="Symbol"/>
              </a:rPr>
              <a:t>Q  </a:t>
            </a:r>
            <a:r>
              <a:rPr lang="el-GR" sz="2400" dirty="0">
                <a:solidFill>
                  <a:srgbClr val="FF0000"/>
                </a:solidFill>
                <a:sym typeface="Symbol"/>
              </a:rPr>
              <a:t>Δ</a:t>
            </a:r>
            <a:r>
              <a:rPr lang="en-GB" sz="2400" dirty="0">
                <a:solidFill>
                  <a:srgbClr val="FF0000"/>
                </a:solidFill>
                <a:sym typeface="Symbol"/>
              </a:rPr>
              <a:t>t </a:t>
            </a:r>
            <a:r>
              <a:rPr lang="el-GR" sz="2400" dirty="0">
                <a:solidFill>
                  <a:srgbClr val="FF0000"/>
                </a:solidFill>
                <a:sym typeface="Symbol"/>
              </a:rPr>
              <a:t></a:t>
            </a:r>
            <a:r>
              <a:rPr lang="en-GB" sz="2400" dirty="0">
                <a:solidFill>
                  <a:srgbClr val="FF0000"/>
                </a:solidFill>
                <a:sym typeface="Symbol"/>
              </a:rPr>
              <a:t> I = 6 / (10 x 60) = 0.0</a:t>
            </a:r>
            <a:r>
              <a:rPr lang="en-GB" sz="2400" spc="300" dirty="0">
                <a:solidFill>
                  <a:srgbClr val="FF0000"/>
                </a:solidFill>
                <a:sym typeface="Symbol"/>
              </a:rPr>
              <a:t>1</a:t>
            </a:r>
            <a:r>
              <a:rPr lang="en-GB" sz="2400" dirty="0">
                <a:solidFill>
                  <a:srgbClr val="FF0000"/>
                </a:solidFill>
                <a:sym typeface="Symbol"/>
              </a:rPr>
              <a:t>A = 1</a:t>
            </a:r>
            <a:r>
              <a:rPr lang="en-GB" sz="2400" spc="300" dirty="0">
                <a:solidFill>
                  <a:srgbClr val="FF0000"/>
                </a:solidFill>
                <a:sym typeface="Symbol"/>
              </a:rPr>
              <a:t>0</a:t>
            </a:r>
            <a:r>
              <a:rPr lang="en-GB" sz="2400" dirty="0">
                <a:solidFill>
                  <a:srgbClr val="FF0000"/>
                </a:solidFill>
                <a:sym typeface="Symbol"/>
              </a:rPr>
              <a:t>mA</a:t>
            </a:r>
          </a:p>
          <a:p>
            <a:pPr marL="457200" indent="-457200">
              <a:spcAft>
                <a:spcPts val="1200"/>
              </a:spcAft>
              <a:buFont typeface="+mj-lt"/>
              <a:buAutoNum type="arabicPeriod" startAt="4"/>
            </a:pPr>
            <a:r>
              <a:rPr lang="en-GB" sz="2400" dirty="0"/>
              <a:t>In a lightning strike transfers 70</a:t>
            </a:r>
            <a:r>
              <a:rPr lang="en-GB" sz="2400" spc="300" dirty="0"/>
              <a:t>0</a:t>
            </a:r>
            <a:r>
              <a:rPr lang="en-GB" sz="2400" dirty="0"/>
              <a:t>C of charge in </a:t>
            </a:r>
            <a:r>
              <a:rPr lang="en-GB" sz="2400" spc="300" dirty="0"/>
              <a:t>2</a:t>
            </a:r>
            <a:r>
              <a:rPr lang="en-GB" sz="2400" dirty="0"/>
              <a:t>ms. What current flows?</a:t>
            </a:r>
          </a:p>
          <a:p>
            <a:pPr>
              <a:spcAft>
                <a:spcPts val="1200"/>
              </a:spcAft>
            </a:pPr>
            <a:r>
              <a:rPr lang="en-GB" sz="2400" dirty="0">
                <a:solidFill>
                  <a:srgbClr val="FF0000"/>
                </a:solidFill>
                <a:sym typeface="Symbol"/>
              </a:rPr>
              <a:t>	I = </a:t>
            </a:r>
            <a:r>
              <a:rPr lang="el-GR" sz="2400" dirty="0">
                <a:solidFill>
                  <a:srgbClr val="FF0000"/>
                </a:solidFill>
                <a:sym typeface="Symbol"/>
              </a:rPr>
              <a:t>Δ</a:t>
            </a:r>
            <a:r>
              <a:rPr lang="en-GB" sz="2400" dirty="0">
                <a:solidFill>
                  <a:srgbClr val="FF0000"/>
                </a:solidFill>
                <a:sym typeface="Symbol"/>
              </a:rPr>
              <a:t>Q  </a:t>
            </a:r>
            <a:r>
              <a:rPr lang="el-GR" sz="2400" dirty="0">
                <a:solidFill>
                  <a:srgbClr val="FF0000"/>
                </a:solidFill>
                <a:sym typeface="Symbol"/>
              </a:rPr>
              <a:t>Δ</a:t>
            </a:r>
            <a:r>
              <a:rPr lang="en-GB" sz="2400" dirty="0">
                <a:solidFill>
                  <a:srgbClr val="FF0000"/>
                </a:solidFill>
                <a:sym typeface="Symbol"/>
              </a:rPr>
              <a:t>t </a:t>
            </a:r>
            <a:r>
              <a:rPr lang="el-GR" sz="2400" dirty="0">
                <a:solidFill>
                  <a:srgbClr val="FF0000"/>
                </a:solidFill>
                <a:sym typeface="Symbol"/>
              </a:rPr>
              <a:t></a:t>
            </a:r>
            <a:r>
              <a:rPr lang="en-GB" sz="2400" dirty="0">
                <a:solidFill>
                  <a:srgbClr val="FF0000"/>
                </a:solidFill>
                <a:sym typeface="Symbol"/>
              </a:rPr>
              <a:t> I = 700 / (2 x 10</a:t>
            </a:r>
            <a:r>
              <a:rPr lang="en-GB" sz="2400" baseline="30000" dirty="0">
                <a:solidFill>
                  <a:srgbClr val="FF0000"/>
                </a:solidFill>
                <a:sym typeface="Symbol"/>
              </a:rPr>
              <a:t>-3</a:t>
            </a:r>
            <a:r>
              <a:rPr lang="en-GB" sz="2400" dirty="0">
                <a:solidFill>
                  <a:srgbClr val="FF0000"/>
                </a:solidFill>
                <a:sym typeface="Symbol"/>
              </a:rPr>
              <a:t>) = 35</a:t>
            </a:r>
            <a:r>
              <a:rPr lang="en-GB" sz="2400" spc="300" dirty="0">
                <a:solidFill>
                  <a:srgbClr val="FF0000"/>
                </a:solidFill>
                <a:sym typeface="Symbol"/>
              </a:rPr>
              <a:t>0</a:t>
            </a:r>
            <a:r>
              <a:rPr lang="en-GB" sz="2400" dirty="0">
                <a:solidFill>
                  <a:srgbClr val="FF0000"/>
                </a:solidFill>
                <a:sym typeface="Symbol"/>
              </a:rPr>
              <a:t>kA</a:t>
            </a:r>
            <a:endParaRPr lang="en-GB" sz="2400" dirty="0"/>
          </a:p>
        </p:txBody>
      </p:sp>
    </p:spTree>
    <p:extLst>
      <p:ext uri="{BB962C8B-B14F-4D97-AF65-F5344CB8AC3E}">
        <p14:creationId xmlns:p14="http://schemas.microsoft.com/office/powerpoint/2010/main" val="1625023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Current in Series &amp; Parallel</a:t>
            </a:r>
            <a:r>
              <a:rPr lang="en-GB" sz="4800" dirty="0"/>
              <a:t> </a:t>
            </a:r>
          </a:p>
        </p:txBody>
      </p:sp>
      <p:sp>
        <p:nvSpPr>
          <p:cNvPr id="8" name="TextBox 7"/>
          <p:cNvSpPr txBox="1"/>
          <p:nvPr/>
        </p:nvSpPr>
        <p:spPr>
          <a:xfrm>
            <a:off x="451757" y="2425994"/>
            <a:ext cx="4256567" cy="1003006"/>
          </a:xfrm>
          <a:prstGeom prst="rect">
            <a:avLst/>
          </a:prstGeom>
          <a:noFill/>
        </p:spPr>
        <p:txBody>
          <a:bodyPr wrap="square" rtlCol="0">
            <a:normAutofit/>
          </a:bodyPr>
          <a:lstStyle/>
          <a:p>
            <a:pPr>
              <a:spcAft>
                <a:spcPts val="1200"/>
              </a:spcAft>
            </a:pPr>
            <a:r>
              <a:rPr lang="en-GB" sz="2400" dirty="0">
                <a:solidFill>
                  <a:srgbClr val="0070C0"/>
                </a:solidFill>
              </a:rPr>
              <a:t>Current in a SERIES circuit is the same at all points in the circuit. </a:t>
            </a:r>
          </a:p>
        </p:txBody>
      </p:sp>
      <p:sp>
        <p:nvSpPr>
          <p:cNvPr id="5" name="TextBox 4"/>
          <p:cNvSpPr txBox="1"/>
          <p:nvPr/>
        </p:nvSpPr>
        <p:spPr>
          <a:xfrm>
            <a:off x="4876800" y="2425994"/>
            <a:ext cx="3810000" cy="2286000"/>
          </a:xfrm>
          <a:prstGeom prst="rect">
            <a:avLst/>
          </a:prstGeom>
          <a:noFill/>
        </p:spPr>
        <p:txBody>
          <a:bodyPr wrap="square" rtlCol="0">
            <a:normAutofit/>
          </a:bodyPr>
          <a:lstStyle/>
          <a:p>
            <a:pPr>
              <a:spcAft>
                <a:spcPts val="1200"/>
              </a:spcAft>
            </a:pPr>
            <a:r>
              <a:rPr lang="en-GB" sz="2400" dirty="0">
                <a:solidFill>
                  <a:srgbClr val="0070C0"/>
                </a:solidFill>
              </a:rPr>
              <a:t>Current in a PARALLEL circuit splits at a junction. </a:t>
            </a:r>
          </a:p>
          <a:p>
            <a:pPr>
              <a:spcAft>
                <a:spcPts val="1200"/>
              </a:spcAft>
            </a:pPr>
            <a:r>
              <a:rPr lang="en-GB" sz="2400" dirty="0">
                <a:solidFill>
                  <a:srgbClr val="0070C0"/>
                </a:solidFill>
              </a:rPr>
              <a:t>The currents in each branch all add up to  give the total current before the junction</a:t>
            </a:r>
            <a:r>
              <a:rPr lang="en-GB" sz="2400" dirty="0"/>
              <a:t>.</a:t>
            </a:r>
          </a:p>
        </p:txBody>
      </p:sp>
      <p:sp>
        <p:nvSpPr>
          <p:cNvPr id="6" name="TextBox 5"/>
          <p:cNvSpPr txBox="1"/>
          <p:nvPr/>
        </p:nvSpPr>
        <p:spPr>
          <a:xfrm>
            <a:off x="457200" y="1413507"/>
            <a:ext cx="8229600" cy="943640"/>
          </a:xfrm>
          <a:prstGeom prst="rect">
            <a:avLst/>
          </a:prstGeom>
          <a:noFill/>
        </p:spPr>
        <p:txBody>
          <a:bodyPr wrap="square" rtlCol="0">
            <a:normAutofit/>
          </a:bodyPr>
          <a:lstStyle/>
          <a:p>
            <a:pPr>
              <a:spcAft>
                <a:spcPts val="1200"/>
              </a:spcAft>
            </a:pPr>
            <a:r>
              <a:rPr lang="en-GB" sz="2400" dirty="0"/>
              <a:t>Charge is conserved – you can’t lose or gain charge as it moves around a circuit. This gives us the current laws:</a:t>
            </a:r>
          </a:p>
        </p:txBody>
      </p:sp>
      <p:pic>
        <p:nvPicPr>
          <p:cNvPr id="1026" name="Picture 2" descr="\\BEAUTY\Public\Electronics\Kirchoff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757" y="3348384"/>
            <a:ext cx="4256567" cy="709062"/>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BEAUTY\Public\Electronics\Kirchoff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4744651"/>
            <a:ext cx="3313814" cy="167427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ular Callout 1"/>
          <p:cNvSpPr/>
          <p:nvPr/>
        </p:nvSpPr>
        <p:spPr>
          <a:xfrm>
            <a:off x="533400" y="5251077"/>
            <a:ext cx="3429000" cy="1231606"/>
          </a:xfrm>
          <a:prstGeom prst="wedgeRectCallout">
            <a:avLst>
              <a:gd name="adj1" fmla="val -3207"/>
              <a:gd name="adj2" fmla="val -139216"/>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ular Callout 6"/>
          <p:cNvSpPr/>
          <p:nvPr/>
        </p:nvSpPr>
        <p:spPr>
          <a:xfrm>
            <a:off x="457200" y="5107528"/>
            <a:ext cx="3581400" cy="1674272"/>
          </a:xfrm>
          <a:prstGeom prst="wedgeRectCallout">
            <a:avLst>
              <a:gd name="adj1" fmla="val 92780"/>
              <a:gd name="adj2" fmla="val 759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t>In both cases, the charge flowing in to the component or junction each second must equal the charge flowing out – otherwise there would be a build up of charge somewhere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Voltage</a:t>
            </a:r>
            <a:r>
              <a:rPr lang="en-GB" sz="4800" dirty="0"/>
              <a:t> </a:t>
            </a:r>
          </a:p>
        </p:txBody>
      </p:sp>
      <p:sp>
        <p:nvSpPr>
          <p:cNvPr id="8" name="TextBox 7"/>
          <p:cNvSpPr txBox="1"/>
          <p:nvPr/>
        </p:nvSpPr>
        <p:spPr>
          <a:xfrm>
            <a:off x="457200" y="1447800"/>
            <a:ext cx="8153400" cy="5141400"/>
          </a:xfrm>
          <a:prstGeom prst="rect">
            <a:avLst/>
          </a:prstGeom>
          <a:noFill/>
        </p:spPr>
        <p:txBody>
          <a:bodyPr wrap="square" rtlCol="0">
            <a:normAutofit/>
          </a:bodyPr>
          <a:lstStyle/>
          <a:p>
            <a:pPr>
              <a:spcAft>
                <a:spcPts val="1200"/>
              </a:spcAft>
            </a:pPr>
            <a:r>
              <a:rPr lang="en-GB" sz="2400" dirty="0"/>
              <a:t>Voltage is to do with the energy carried around the circuit by the charge carriers. The amount of energy carried by an individual charge carrier is very small so we consider the energy transferred by a whole unit of charge – the Coulomb.</a:t>
            </a:r>
          </a:p>
          <a:p>
            <a:pPr algn="ctr">
              <a:spcAft>
                <a:spcPts val="1200"/>
              </a:spcAft>
            </a:pPr>
            <a:r>
              <a:rPr lang="en-GB" sz="2800" dirty="0">
                <a:solidFill>
                  <a:srgbClr val="FF0000"/>
                </a:solidFill>
              </a:rPr>
              <a:t>Voltage = Energy transferred per Coulomb of charge</a:t>
            </a:r>
          </a:p>
          <a:p>
            <a:pPr algn="ctr">
              <a:spcAft>
                <a:spcPts val="1200"/>
              </a:spcAft>
            </a:pPr>
            <a:r>
              <a:rPr lang="en-GB" sz="4000" dirty="0">
                <a:latin typeface="Times New Roman" pitchFamily="18" charset="0"/>
                <a:cs typeface="Times New Roman" pitchFamily="18" charset="0"/>
              </a:rPr>
              <a:t>V = W / Q	or 	W = V x Q</a:t>
            </a:r>
          </a:p>
          <a:p>
            <a:pPr>
              <a:spcAft>
                <a:spcPts val="1200"/>
              </a:spcAft>
            </a:pPr>
            <a:r>
              <a:rPr lang="en-GB" sz="2400" dirty="0"/>
              <a:t>V = Voltage measured in volts (V)</a:t>
            </a:r>
          </a:p>
          <a:p>
            <a:pPr>
              <a:spcAft>
                <a:spcPts val="1200"/>
              </a:spcAft>
            </a:pPr>
            <a:r>
              <a:rPr lang="en-GB" sz="2400" dirty="0"/>
              <a:t>W = Energy transferred or Work done measured in joules (J)</a:t>
            </a:r>
          </a:p>
          <a:p>
            <a:pPr>
              <a:spcAft>
                <a:spcPts val="1200"/>
              </a:spcAft>
            </a:pPr>
            <a:r>
              <a:rPr lang="en-GB" sz="2400" dirty="0"/>
              <a:t>Q = Charge measured in coulombs (C)	1 V = 1 J / 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E.M.F &amp; Potential Difference</a:t>
            </a:r>
            <a:r>
              <a:rPr lang="en-GB" sz="4800" dirty="0"/>
              <a:t> </a:t>
            </a:r>
          </a:p>
        </p:txBody>
      </p:sp>
      <p:sp>
        <p:nvSpPr>
          <p:cNvPr id="8" name="TextBox 7"/>
          <p:cNvSpPr txBox="1"/>
          <p:nvPr/>
        </p:nvSpPr>
        <p:spPr>
          <a:xfrm>
            <a:off x="457200" y="1524000"/>
            <a:ext cx="8229600" cy="5065200"/>
          </a:xfrm>
          <a:prstGeom prst="rect">
            <a:avLst/>
          </a:prstGeom>
          <a:noFill/>
        </p:spPr>
        <p:txBody>
          <a:bodyPr wrap="square" rtlCol="0">
            <a:normAutofit/>
          </a:bodyPr>
          <a:lstStyle/>
          <a:p>
            <a:pPr>
              <a:spcAft>
                <a:spcPts val="1200"/>
              </a:spcAft>
            </a:pPr>
            <a:r>
              <a:rPr lang="en-GB" sz="2400" dirty="0"/>
              <a:t>Voltage is about energy being transferred from one form to another. There are two possible cases where this happens in an electrical circuit.</a:t>
            </a:r>
          </a:p>
          <a:p>
            <a:pPr>
              <a:spcAft>
                <a:spcPts val="1200"/>
              </a:spcAft>
            </a:pPr>
            <a:r>
              <a:rPr lang="en-GB" sz="2400" dirty="0"/>
              <a:t>When energy is transferred from some other form into electrical energy, we call this voltage an E.M.F (Electromotive force). Cells, generators and solar panels have an E.M.F as they “produce” electrical energy from some other form of energy (chemical </a:t>
            </a:r>
            <a:r>
              <a:rPr lang="en-GB" sz="2400" dirty="0" err="1"/>
              <a:t>etc</a:t>
            </a:r>
            <a:r>
              <a:rPr lang="en-GB" sz="2400" dirty="0"/>
              <a:t>)</a:t>
            </a:r>
          </a:p>
          <a:p>
            <a:pPr>
              <a:spcAft>
                <a:spcPts val="1200"/>
              </a:spcAft>
            </a:pPr>
            <a:r>
              <a:rPr lang="en-GB" sz="2400" dirty="0"/>
              <a:t>When energy is transferred from electrical energy to some other form we call this a potential difference (</a:t>
            </a:r>
            <a:r>
              <a:rPr lang="en-GB" sz="2400" dirty="0" err="1"/>
              <a:t>P.d</a:t>
            </a:r>
            <a:r>
              <a:rPr lang="en-GB" sz="2400" dirty="0"/>
              <a:t>). Bulbs, heaters, loudspeakers have a potential difference across them as they “use” electrical energy – a heater transfers electrical energy to thermal</a:t>
            </a:r>
          </a:p>
        </p:txBody>
      </p:sp>
    </p:spTree>
    <p:extLst>
      <p:ext uri="{BB962C8B-B14F-4D97-AF65-F5344CB8AC3E}">
        <p14:creationId xmlns:p14="http://schemas.microsoft.com/office/powerpoint/2010/main" val="239279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457200" y="381000"/>
            <a:ext cx="8229600" cy="830997"/>
          </a:xfrm>
          <a:prstGeom prst="rect">
            <a:avLst/>
          </a:prstGeom>
          <a:solidFill>
            <a:schemeClr val="tx2"/>
          </a:solidFill>
        </p:spPr>
        <p:txBody>
          <a:bodyPr wrap="square" rtlCol="0">
            <a:spAutoFit/>
          </a:bodyPr>
          <a:lstStyle/>
          <a:p>
            <a:pPr algn="ctr"/>
            <a:r>
              <a:rPr lang="en-GB" sz="4800" dirty="0">
                <a:solidFill>
                  <a:schemeClr val="bg1">
                    <a:lumMod val="95000"/>
                  </a:schemeClr>
                </a:solidFill>
              </a:rPr>
              <a:t>Voltage</a:t>
            </a:r>
            <a:r>
              <a:rPr lang="en-GB" sz="4800" dirty="0"/>
              <a:t> </a:t>
            </a:r>
          </a:p>
        </p:txBody>
      </p:sp>
      <p:sp>
        <p:nvSpPr>
          <p:cNvPr id="8" name="TextBox 7"/>
          <p:cNvSpPr txBox="1"/>
          <p:nvPr/>
        </p:nvSpPr>
        <p:spPr>
          <a:xfrm>
            <a:off x="457200" y="1447800"/>
            <a:ext cx="8229600" cy="5141400"/>
          </a:xfrm>
          <a:prstGeom prst="rect">
            <a:avLst/>
          </a:prstGeom>
          <a:noFill/>
        </p:spPr>
        <p:txBody>
          <a:bodyPr wrap="square" rtlCol="0">
            <a:normAutofit/>
          </a:bodyPr>
          <a:lstStyle/>
          <a:p>
            <a:pPr>
              <a:spcAft>
                <a:spcPts val="1200"/>
              </a:spcAft>
            </a:pPr>
            <a:r>
              <a:rPr lang="en-GB" sz="2400" dirty="0"/>
              <a:t>Voltage is measured in volts. In electronics, a volt is a very common reasonable value e.g. a battery produces a few volts. </a:t>
            </a:r>
          </a:p>
          <a:p>
            <a:pPr>
              <a:spcAft>
                <a:spcPts val="1200"/>
              </a:spcAft>
            </a:pPr>
            <a:r>
              <a:rPr lang="en-GB" sz="2400" dirty="0"/>
              <a:t>Other units are also used. In audio systems we find mV, in our nervous systems we have </a:t>
            </a:r>
            <a:r>
              <a:rPr lang="el-GR" sz="2400" dirty="0">
                <a:cs typeface="Calibri"/>
              </a:rPr>
              <a:t>μ</a:t>
            </a:r>
            <a:r>
              <a:rPr lang="en-GB" sz="2400" dirty="0">
                <a:cs typeface="Calibri"/>
              </a:rPr>
              <a:t>V , power stations use kV and Physics research enjoys MV.</a:t>
            </a:r>
            <a:endParaRPr lang="en-GB" sz="2400" dirty="0"/>
          </a:p>
          <a:p>
            <a:pPr>
              <a:spcAft>
                <a:spcPts val="1200"/>
              </a:spcAft>
            </a:pPr>
            <a:r>
              <a:rPr lang="en-GB" sz="2400" dirty="0"/>
              <a:t>1 millivolt = </a:t>
            </a:r>
            <a:r>
              <a:rPr lang="en-GB" sz="2400" spc="300" dirty="0"/>
              <a:t>1</a:t>
            </a:r>
            <a:r>
              <a:rPr lang="en-GB" sz="2400" dirty="0"/>
              <a:t>mV = 1/1000 volt = 0.00</a:t>
            </a:r>
            <a:r>
              <a:rPr lang="en-GB" sz="2400" spc="300" dirty="0"/>
              <a:t>1</a:t>
            </a:r>
            <a:r>
              <a:rPr lang="en-GB" sz="2400" dirty="0"/>
              <a:t>V = </a:t>
            </a:r>
            <a:r>
              <a:rPr lang="en-GB" sz="2400" spc="300" dirty="0"/>
              <a:t>1x</a:t>
            </a:r>
            <a:r>
              <a:rPr lang="en-GB" sz="2400" dirty="0"/>
              <a:t>10</a:t>
            </a:r>
            <a:r>
              <a:rPr lang="en-GB" sz="2400" baseline="30000" dirty="0"/>
              <a:t>-3 </a:t>
            </a:r>
            <a:r>
              <a:rPr lang="en-GB" sz="2400" dirty="0"/>
              <a:t>V</a:t>
            </a:r>
          </a:p>
          <a:p>
            <a:pPr>
              <a:spcAft>
                <a:spcPts val="1200"/>
              </a:spcAft>
            </a:pPr>
            <a:r>
              <a:rPr lang="en-GB" sz="2400" dirty="0"/>
              <a:t>1 microvolt = </a:t>
            </a:r>
            <a:r>
              <a:rPr lang="en-GB" sz="2400" spc="300" dirty="0"/>
              <a:t>1</a:t>
            </a:r>
            <a:r>
              <a:rPr lang="el-GR" sz="2400" dirty="0">
                <a:cs typeface="Calibri"/>
              </a:rPr>
              <a:t>μ</a:t>
            </a:r>
            <a:r>
              <a:rPr lang="en-GB" sz="2400" dirty="0">
                <a:cs typeface="Calibri"/>
              </a:rPr>
              <a:t>V = 1/1000000 V = 0.00000</a:t>
            </a:r>
            <a:r>
              <a:rPr lang="en-GB" sz="2400" spc="300" dirty="0">
                <a:cs typeface="Calibri"/>
              </a:rPr>
              <a:t>1</a:t>
            </a:r>
            <a:r>
              <a:rPr lang="en-GB" sz="2400" dirty="0">
                <a:cs typeface="Calibri"/>
              </a:rPr>
              <a:t>V = </a:t>
            </a:r>
            <a:r>
              <a:rPr lang="en-GB" sz="2400" spc="300" dirty="0">
                <a:cs typeface="Calibri"/>
              </a:rPr>
              <a:t>1x</a:t>
            </a:r>
            <a:r>
              <a:rPr lang="en-GB" sz="2400" dirty="0">
                <a:cs typeface="Calibri"/>
              </a:rPr>
              <a:t>10</a:t>
            </a:r>
            <a:r>
              <a:rPr lang="en-GB" sz="2400" baseline="30000" dirty="0">
                <a:cs typeface="Calibri"/>
              </a:rPr>
              <a:t>-6 </a:t>
            </a:r>
            <a:r>
              <a:rPr lang="en-GB" sz="2400" dirty="0">
                <a:cs typeface="Calibri"/>
              </a:rPr>
              <a:t>V</a:t>
            </a:r>
          </a:p>
          <a:p>
            <a:pPr>
              <a:spcAft>
                <a:spcPts val="1200"/>
              </a:spcAft>
            </a:pPr>
            <a:r>
              <a:rPr lang="en-GB" sz="2400" dirty="0">
                <a:cs typeface="Calibri"/>
              </a:rPr>
              <a:t>1 kilovolt = </a:t>
            </a:r>
            <a:r>
              <a:rPr lang="en-GB" sz="2400" spc="300" dirty="0">
                <a:cs typeface="Calibri"/>
              </a:rPr>
              <a:t>1</a:t>
            </a:r>
            <a:r>
              <a:rPr lang="en-GB" sz="2400" dirty="0">
                <a:cs typeface="Calibri"/>
              </a:rPr>
              <a:t>kV = 1,00</a:t>
            </a:r>
            <a:r>
              <a:rPr lang="en-GB" sz="2400" spc="300" dirty="0">
                <a:cs typeface="Calibri"/>
              </a:rPr>
              <a:t>0</a:t>
            </a:r>
            <a:r>
              <a:rPr lang="en-GB" sz="2400" dirty="0">
                <a:cs typeface="Calibri"/>
              </a:rPr>
              <a:t>V = </a:t>
            </a:r>
            <a:r>
              <a:rPr lang="en-GB" sz="2400" spc="300" dirty="0">
                <a:cs typeface="Calibri"/>
              </a:rPr>
              <a:t>1x</a:t>
            </a:r>
            <a:r>
              <a:rPr lang="en-GB" sz="2400" dirty="0">
                <a:cs typeface="Calibri"/>
              </a:rPr>
              <a:t>10</a:t>
            </a:r>
            <a:r>
              <a:rPr lang="en-GB" sz="2400" baseline="30000" dirty="0">
                <a:cs typeface="Calibri"/>
              </a:rPr>
              <a:t>3 </a:t>
            </a:r>
            <a:r>
              <a:rPr lang="en-GB" sz="2400" dirty="0">
                <a:cs typeface="Calibri"/>
              </a:rPr>
              <a:t>V</a:t>
            </a:r>
          </a:p>
          <a:p>
            <a:pPr>
              <a:spcAft>
                <a:spcPts val="1200"/>
              </a:spcAft>
            </a:pPr>
            <a:r>
              <a:rPr lang="en-GB" sz="2400" dirty="0">
                <a:cs typeface="Calibri"/>
              </a:rPr>
              <a:t>1 Megavolt = </a:t>
            </a:r>
            <a:r>
              <a:rPr lang="en-GB" sz="2400" spc="300" dirty="0">
                <a:cs typeface="Calibri"/>
              </a:rPr>
              <a:t>1</a:t>
            </a:r>
            <a:r>
              <a:rPr lang="en-GB" sz="2400" dirty="0">
                <a:cs typeface="Calibri"/>
              </a:rPr>
              <a:t>MV = 1,000,00</a:t>
            </a:r>
            <a:r>
              <a:rPr lang="en-GB" sz="2400" spc="300" dirty="0">
                <a:cs typeface="Calibri"/>
              </a:rPr>
              <a:t>0</a:t>
            </a:r>
            <a:r>
              <a:rPr lang="en-GB" sz="2400" dirty="0">
                <a:cs typeface="Calibri"/>
              </a:rPr>
              <a:t>V = </a:t>
            </a:r>
            <a:r>
              <a:rPr lang="en-GB" sz="2400" spc="300" dirty="0">
                <a:cs typeface="Calibri"/>
              </a:rPr>
              <a:t>1x</a:t>
            </a:r>
            <a:r>
              <a:rPr lang="en-GB" sz="2400" dirty="0">
                <a:cs typeface="Calibri"/>
              </a:rPr>
              <a:t>10</a:t>
            </a:r>
            <a:r>
              <a:rPr lang="en-GB" sz="2400" baseline="30000" dirty="0">
                <a:cs typeface="Calibri"/>
              </a:rPr>
              <a:t>6 </a:t>
            </a:r>
            <a:r>
              <a:rPr lang="en-GB" sz="2400" dirty="0">
                <a:cs typeface="Calibri"/>
              </a:rPr>
              <a:t>V</a:t>
            </a:r>
            <a:endParaRPr lang="en-GB"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2140</TotalTime>
  <Words>2173</Words>
  <Application>Microsoft Office PowerPoint</Application>
  <PresentationFormat>On-screen Show (4:3)</PresentationFormat>
  <Paragraphs>155</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Times New Roman</vt:lpstr>
      <vt:lpstr>Office Theme</vt:lpstr>
      <vt:lpstr>Current &amp; Voltage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dc:creator>
  <cp:lastModifiedBy>Paul Nicholls</cp:lastModifiedBy>
  <cp:revision>61</cp:revision>
  <dcterms:created xsi:type="dcterms:W3CDTF">2006-08-16T00:00:00Z</dcterms:created>
  <dcterms:modified xsi:type="dcterms:W3CDTF">2020-07-28T08:18:23Z</dcterms:modified>
</cp:coreProperties>
</file>