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2" r:id="rId4"/>
    <p:sldId id="265" r:id="rId5"/>
    <p:sldId id="266" r:id="rId6"/>
    <p:sldId id="270" r:id="rId7"/>
    <p:sldId id="260" r:id="rId8"/>
    <p:sldId id="259" r:id="rId9"/>
    <p:sldId id="267" r:id="rId10"/>
    <p:sldId id="261" r:id="rId11"/>
    <p:sldId id="263" r:id="rId12"/>
    <p:sldId id="264"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210" y="5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1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fnicholls.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commons.wikimedia.org/wiki/File:USMC-080826-M-8990S-001.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commons.wikimedia.org/wiki/File:Lightning_damage.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ircuit board&#10;&#10;Description generated with very high confidence">
            <a:extLst>
              <a:ext uri="{FF2B5EF4-FFF2-40B4-BE49-F238E27FC236}">
                <a16:creationId xmlns:a16="http://schemas.microsoft.com/office/drawing/2014/main" id="{055B0345-990C-45AA-AFF7-BF1613BEC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327573"/>
          </a:xfrm>
          <a:prstGeom prst="rect">
            <a:avLst/>
          </a:prstGeom>
        </p:spPr>
      </p:pic>
      <p:sp>
        <p:nvSpPr>
          <p:cNvPr id="2" name="Title 1"/>
          <p:cNvSpPr>
            <a:spLocks noGrp="1"/>
          </p:cNvSpPr>
          <p:nvPr>
            <p:ph type="ctrTitle"/>
          </p:nvPr>
        </p:nvSpPr>
        <p:spPr>
          <a:xfrm>
            <a:off x="685800" y="1828800"/>
            <a:ext cx="7772400" cy="1470025"/>
          </a:xfrm>
        </p:spPr>
        <p:txBody>
          <a:bodyPr>
            <a:normAutofit/>
          </a:bodyPr>
          <a:lstStyle/>
          <a:p>
            <a:r>
              <a:rPr lang="en-GB" sz="7200" dirty="0">
                <a:solidFill>
                  <a:schemeClr val="bg1">
                    <a:lumMod val="85000"/>
                  </a:schemeClr>
                </a:solidFill>
              </a:rPr>
              <a:t>Electrical Safety</a:t>
            </a:r>
          </a:p>
        </p:txBody>
      </p:sp>
      <p:sp>
        <p:nvSpPr>
          <p:cNvPr id="3" name="Subtitle 2"/>
          <p:cNvSpPr>
            <a:spLocks noGrp="1"/>
          </p:cNvSpPr>
          <p:nvPr>
            <p:ph type="subTitle" idx="1"/>
          </p:nvPr>
        </p:nvSpPr>
        <p:spPr>
          <a:xfrm>
            <a:off x="6172200" y="6172200"/>
            <a:ext cx="2667000" cy="457200"/>
          </a:xfrm>
        </p:spPr>
        <p:txBody>
          <a:bodyPr>
            <a:normAutofit/>
          </a:bodyPr>
          <a:lstStyle/>
          <a:p>
            <a:pPr algn="r"/>
            <a:r>
              <a:rPr lang="en-GB" sz="1800" dirty="0">
                <a:hlinkClick r:id="rId3"/>
              </a:rPr>
              <a:t>www.pfnicholls.com</a:t>
            </a:r>
            <a:endParaRPr lang="en-GB" sz="1800" dirty="0"/>
          </a:p>
        </p:txBody>
      </p:sp>
      <p:sp>
        <p:nvSpPr>
          <p:cNvPr id="4" name="TextBox 3"/>
          <p:cNvSpPr txBox="1"/>
          <p:nvPr/>
        </p:nvSpPr>
        <p:spPr>
          <a:xfrm>
            <a:off x="304800" y="4114800"/>
            <a:ext cx="8610600" cy="1200329"/>
          </a:xfrm>
          <a:prstGeom prst="rect">
            <a:avLst/>
          </a:prstGeom>
          <a:noFill/>
        </p:spPr>
        <p:txBody>
          <a:bodyPr wrap="square" rtlCol="0">
            <a:spAutoFit/>
          </a:bodyPr>
          <a:lstStyle/>
          <a:p>
            <a:r>
              <a:rPr lang="en-GB" sz="2400" dirty="0">
                <a:solidFill>
                  <a:srgbClr val="002060"/>
                </a:solidFill>
              </a:rPr>
              <a:t>AIM: </a:t>
            </a:r>
          </a:p>
          <a:p>
            <a:r>
              <a:rPr lang="en-GB" sz="2400" dirty="0">
                <a:solidFill>
                  <a:srgbClr val="002060"/>
                </a:solidFill>
              </a:rPr>
              <a:t>To understand the dangers of electricity, know how to avoid injury and work safely and know what to do in an emergency</a:t>
            </a:r>
          </a:p>
        </p:txBody>
      </p:sp>
    </p:spTree>
  </p:cSld>
  <p:clrMapOvr>
    <a:masterClrMapping/>
  </p:clrMapOvr>
  <p:transition advTm="1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a:solidFill>
                  <a:schemeClr val="bg1">
                    <a:lumMod val="95000"/>
                  </a:schemeClr>
                </a:solidFill>
              </a:rPr>
              <a:t>Capacitors</a:t>
            </a:r>
            <a:r>
              <a:rPr lang="en-GB" sz="4800" dirty="0"/>
              <a:t> </a:t>
            </a:r>
          </a:p>
        </p:txBody>
      </p:sp>
      <p:sp>
        <p:nvSpPr>
          <p:cNvPr id="6" name="TextBox 5"/>
          <p:cNvSpPr txBox="1"/>
          <p:nvPr/>
        </p:nvSpPr>
        <p:spPr>
          <a:xfrm>
            <a:off x="304800" y="1981200"/>
            <a:ext cx="8610600" cy="1420876"/>
          </a:xfrm>
          <a:prstGeom prst="rect">
            <a:avLst/>
          </a:prstGeom>
          <a:noFill/>
        </p:spPr>
        <p:txBody>
          <a:bodyPr wrap="square" rtlCol="0">
            <a:normAutofit/>
          </a:bodyPr>
          <a:lstStyle/>
          <a:p>
            <a:pPr>
              <a:spcAft>
                <a:spcPts val="1200"/>
              </a:spcAft>
            </a:pPr>
            <a:r>
              <a:rPr lang="en-GB" sz="2400" dirty="0"/>
              <a:t>Capacitors are electrical components that store electrical energy.</a:t>
            </a:r>
          </a:p>
          <a:p>
            <a:pPr>
              <a:spcAft>
                <a:spcPts val="1200"/>
              </a:spcAft>
            </a:pPr>
            <a:r>
              <a:rPr lang="en-GB" sz="2400" dirty="0"/>
              <a:t>They can store charge and energy, at a potentially very high voltage, even after the power supply has been disconnected.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505200"/>
            <a:ext cx="3657600" cy="3186684"/>
          </a:xfrm>
          <a:prstGeom prst="rect">
            <a:avLst/>
          </a:prstGeom>
        </p:spPr>
      </p:pic>
      <p:sp>
        <p:nvSpPr>
          <p:cNvPr id="7" name="TextBox 6"/>
          <p:cNvSpPr txBox="1"/>
          <p:nvPr/>
        </p:nvSpPr>
        <p:spPr>
          <a:xfrm>
            <a:off x="3980121" y="3402076"/>
            <a:ext cx="4953000" cy="2831544"/>
          </a:xfrm>
          <a:prstGeom prst="rect">
            <a:avLst/>
          </a:prstGeom>
          <a:noFill/>
        </p:spPr>
        <p:txBody>
          <a:bodyPr wrap="square" rtlCol="0">
            <a:spAutoFit/>
          </a:bodyPr>
          <a:lstStyle/>
          <a:p>
            <a:pPr>
              <a:spcAft>
                <a:spcPts val="1200"/>
              </a:spcAft>
            </a:pPr>
            <a:r>
              <a:rPr lang="en-GB" sz="2400" dirty="0"/>
              <a:t>The charge / energy they store can be lethal. A large value capacitor should always be treated with caution!</a:t>
            </a:r>
          </a:p>
          <a:p>
            <a:pPr>
              <a:spcAft>
                <a:spcPts val="1200"/>
              </a:spcAft>
            </a:pPr>
            <a:r>
              <a:rPr lang="en-GB" sz="2400" dirty="0"/>
              <a:t>This is a 25</a:t>
            </a:r>
            <a:r>
              <a:rPr lang="el-GR" sz="2400" dirty="0"/>
              <a:t>μ</a:t>
            </a:r>
            <a:r>
              <a:rPr lang="en-GB" sz="2400" dirty="0"/>
              <a:t>F 1000v capacitor. It would probably kill you if you touched it when it was charged  … can you tell if it is charged?</a:t>
            </a:r>
          </a:p>
        </p:txBody>
      </p:sp>
    </p:spTree>
  </p:cSld>
  <p:clrMapOvr>
    <a:masterClrMapping/>
  </p:clrMapOvr>
  <p:transition advTm="15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a:solidFill>
                  <a:schemeClr val="bg1">
                    <a:lumMod val="95000"/>
                  </a:schemeClr>
                </a:solidFill>
              </a:rPr>
              <a:t>Transformers</a:t>
            </a:r>
            <a:r>
              <a:rPr lang="en-GB" sz="4800" dirty="0"/>
              <a:t> </a:t>
            </a:r>
          </a:p>
        </p:txBody>
      </p:sp>
      <p:sp>
        <p:nvSpPr>
          <p:cNvPr id="6" name="TextBox 5"/>
          <p:cNvSpPr txBox="1"/>
          <p:nvPr/>
        </p:nvSpPr>
        <p:spPr>
          <a:xfrm>
            <a:off x="304800" y="1981200"/>
            <a:ext cx="8532000" cy="1295400"/>
          </a:xfrm>
          <a:prstGeom prst="rect">
            <a:avLst/>
          </a:prstGeom>
          <a:noFill/>
        </p:spPr>
        <p:txBody>
          <a:bodyPr wrap="square" rtlCol="0">
            <a:normAutofit lnSpcReduction="10000"/>
          </a:bodyPr>
          <a:lstStyle/>
          <a:p>
            <a:pPr>
              <a:spcAft>
                <a:spcPts val="1200"/>
              </a:spcAft>
            </a:pPr>
            <a:r>
              <a:rPr lang="en-GB" sz="2400" dirty="0"/>
              <a:t>Transformers are used to convert a high </a:t>
            </a:r>
            <a:r>
              <a:rPr lang="en-GB" sz="2400" dirty="0" err="1"/>
              <a:t>a.c</a:t>
            </a:r>
            <a:r>
              <a:rPr lang="en-GB" sz="2400" dirty="0"/>
              <a:t>. voltage to a lower, safer </a:t>
            </a:r>
            <a:r>
              <a:rPr lang="en-GB" sz="2400" dirty="0" err="1"/>
              <a:t>a.c</a:t>
            </a:r>
            <a:r>
              <a:rPr lang="en-GB" sz="2400" dirty="0"/>
              <a:t>. voltage. Transformers provide a safe, lower voltage for project work.</a:t>
            </a:r>
          </a:p>
          <a:p>
            <a:pPr>
              <a:spcAft>
                <a:spcPts val="1200"/>
              </a:spcAft>
            </a:pPr>
            <a:endParaRPr lang="en-GB" sz="2400" dirty="0"/>
          </a:p>
          <a:p>
            <a:pPr>
              <a:spcAft>
                <a:spcPts val="1200"/>
              </a:spcAft>
            </a:pPr>
            <a:endParaRPr lang="en-GB" sz="2400" dirty="0"/>
          </a:p>
        </p:txBody>
      </p:sp>
      <p:sp>
        <p:nvSpPr>
          <p:cNvPr id="7" name="TextBox 6"/>
          <p:cNvSpPr txBox="1"/>
          <p:nvPr/>
        </p:nvSpPr>
        <p:spPr>
          <a:xfrm>
            <a:off x="304801" y="3124200"/>
            <a:ext cx="6400800" cy="3046988"/>
          </a:xfrm>
          <a:prstGeom prst="rect">
            <a:avLst/>
          </a:prstGeom>
          <a:noFill/>
        </p:spPr>
        <p:txBody>
          <a:bodyPr wrap="square" rtlCol="0">
            <a:spAutoFit/>
          </a:bodyPr>
          <a:lstStyle/>
          <a:p>
            <a:r>
              <a:rPr lang="en-GB" sz="2400" dirty="0"/>
              <a:t>A different use of transformers is in the bathroom. An </a:t>
            </a:r>
            <a:r>
              <a:rPr lang="en-GB" sz="2400" b="1" dirty="0"/>
              <a:t>isolating</a:t>
            </a:r>
            <a:r>
              <a:rPr lang="en-GB" sz="2400" dirty="0"/>
              <a:t> transformer is used to provide a safe mains voltage for toothbrushes and shavers etc. The voltage from isolating transformer is not reduced but it is isolated from the actual mains. Touching either of the contacts of an isolating transformer is not hazardous ...  touching both contacts is still dangerous.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1" y="2742427"/>
            <a:ext cx="2209800" cy="3798094"/>
          </a:xfrm>
          <a:prstGeom prst="rect">
            <a:avLst/>
          </a:prstGeom>
        </p:spPr>
      </p:pic>
    </p:spTree>
  </p:cSld>
  <p:clrMapOvr>
    <a:masterClrMapping/>
  </p:clrMapOvr>
  <p:transition advTm="1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a:solidFill>
                  <a:schemeClr val="bg1">
                    <a:lumMod val="95000"/>
                  </a:schemeClr>
                </a:solidFill>
              </a:rPr>
              <a:t>Summary</a:t>
            </a:r>
            <a:r>
              <a:rPr lang="en-GB" sz="4800" dirty="0"/>
              <a:t> </a:t>
            </a:r>
          </a:p>
        </p:txBody>
      </p:sp>
      <p:sp>
        <p:nvSpPr>
          <p:cNvPr id="6" name="TextBox 5"/>
          <p:cNvSpPr txBox="1"/>
          <p:nvPr/>
        </p:nvSpPr>
        <p:spPr>
          <a:xfrm>
            <a:off x="304800" y="1981200"/>
            <a:ext cx="8532000" cy="4608000"/>
          </a:xfrm>
          <a:prstGeom prst="rect">
            <a:avLst/>
          </a:prstGeom>
          <a:noFill/>
        </p:spPr>
        <p:txBody>
          <a:bodyPr wrap="square" rtlCol="0">
            <a:normAutofit/>
          </a:bodyPr>
          <a:lstStyle/>
          <a:p>
            <a:pPr>
              <a:spcAft>
                <a:spcPts val="1200"/>
              </a:spcAft>
            </a:pPr>
            <a:r>
              <a:rPr lang="en-GB" sz="2400" dirty="0"/>
              <a:t>Electrical Safety Summary:</a:t>
            </a:r>
          </a:p>
          <a:p>
            <a:pPr marL="457200" indent="-457200">
              <a:spcAft>
                <a:spcPts val="1200"/>
              </a:spcAft>
              <a:buFont typeface="Arial" pitchFamily="34" charset="0"/>
              <a:buChar char="•"/>
            </a:pPr>
            <a:r>
              <a:rPr lang="en-GB" sz="2400" dirty="0"/>
              <a:t>Electric shock is where a small current through the body causes muscle spasms and can interfere with the function of the heart</a:t>
            </a:r>
          </a:p>
          <a:p>
            <a:pPr marL="457200" indent="-457200">
              <a:spcAft>
                <a:spcPts val="1200"/>
              </a:spcAft>
              <a:buFont typeface="Arial" pitchFamily="34" charset="0"/>
              <a:buChar char="•"/>
            </a:pPr>
            <a:r>
              <a:rPr lang="en-GB" sz="2400" dirty="0"/>
              <a:t>A large current can cause electrical burns or start a fire</a:t>
            </a:r>
          </a:p>
          <a:p>
            <a:pPr marL="457200" indent="-457200">
              <a:spcAft>
                <a:spcPts val="1200"/>
              </a:spcAft>
              <a:buFont typeface="Arial" pitchFamily="34" charset="0"/>
              <a:buChar char="•"/>
            </a:pPr>
            <a:r>
              <a:rPr lang="en-GB" sz="2400" dirty="0"/>
              <a:t>There are many hazards in the electronics lab</a:t>
            </a:r>
          </a:p>
          <a:p>
            <a:pPr marL="457200" indent="-457200">
              <a:spcAft>
                <a:spcPts val="1200"/>
              </a:spcAft>
              <a:buFont typeface="Arial" pitchFamily="34" charset="0"/>
              <a:buChar char="•"/>
            </a:pPr>
            <a:r>
              <a:rPr lang="en-GB" sz="2400" dirty="0"/>
              <a:t>Never work alone and know what to do in an emergency</a:t>
            </a:r>
          </a:p>
          <a:p>
            <a:pPr marL="457200" indent="-457200">
              <a:spcAft>
                <a:spcPts val="1200"/>
              </a:spcAft>
              <a:buFont typeface="Arial" pitchFamily="34" charset="0"/>
              <a:buChar char="•"/>
            </a:pPr>
            <a:r>
              <a:rPr lang="en-GB" sz="2400" dirty="0"/>
              <a:t>Capacitors can store a lethal charge even after they are disconnected from the power supply</a:t>
            </a:r>
          </a:p>
          <a:p>
            <a:pPr marL="457200" indent="-457200">
              <a:spcAft>
                <a:spcPts val="1200"/>
              </a:spcAft>
              <a:buFont typeface="Arial" pitchFamily="34" charset="0"/>
              <a:buChar char="•"/>
            </a:pPr>
            <a:r>
              <a:rPr lang="en-GB" sz="2400" dirty="0"/>
              <a:t>Transformers provide a safe low voltage power source</a:t>
            </a:r>
          </a:p>
        </p:txBody>
      </p:sp>
    </p:spTree>
  </p:cSld>
  <p:clrMapOvr>
    <a:masterClrMapping/>
  </p:clrMapOvr>
  <p:transition advTm="1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a:solidFill>
                  <a:schemeClr val="bg1">
                    <a:lumMod val="95000"/>
                  </a:schemeClr>
                </a:solidFill>
              </a:rPr>
              <a:t>Questions</a:t>
            </a:r>
            <a:r>
              <a:rPr lang="en-GB" sz="4800" dirty="0"/>
              <a:t> </a:t>
            </a:r>
          </a:p>
        </p:txBody>
      </p:sp>
      <p:sp>
        <p:nvSpPr>
          <p:cNvPr id="6" name="TextBox 5"/>
          <p:cNvSpPr txBox="1"/>
          <p:nvPr/>
        </p:nvSpPr>
        <p:spPr>
          <a:xfrm>
            <a:off x="304800" y="1981200"/>
            <a:ext cx="8532000" cy="4608000"/>
          </a:xfrm>
          <a:prstGeom prst="rect">
            <a:avLst/>
          </a:prstGeom>
          <a:noFill/>
        </p:spPr>
        <p:txBody>
          <a:bodyPr wrap="square" rtlCol="0">
            <a:normAutofit/>
          </a:bodyPr>
          <a:lstStyle/>
          <a:p>
            <a:pPr marL="457200" indent="-457200">
              <a:spcAft>
                <a:spcPts val="1200"/>
              </a:spcAft>
              <a:buFont typeface="+mj-lt"/>
              <a:buAutoNum type="arabicPeriod"/>
            </a:pPr>
            <a:r>
              <a:rPr lang="en-GB" sz="2400" dirty="0"/>
              <a:t>What effect does current have on the human body?</a:t>
            </a:r>
          </a:p>
          <a:p>
            <a:pPr marL="457200" indent="-457200">
              <a:spcAft>
                <a:spcPts val="1200"/>
              </a:spcAft>
              <a:buFont typeface="+mj-lt"/>
              <a:buAutoNum type="arabicPeriod"/>
            </a:pPr>
            <a:r>
              <a:rPr lang="en-GB" sz="2400" dirty="0"/>
              <a:t>What component provides a safe working voltage for electrical appliances?</a:t>
            </a:r>
          </a:p>
          <a:p>
            <a:pPr marL="457200" indent="-457200">
              <a:spcAft>
                <a:spcPts val="1200"/>
              </a:spcAft>
              <a:buFont typeface="+mj-lt"/>
              <a:buAutoNum type="arabicPeriod"/>
            </a:pPr>
            <a:r>
              <a:rPr lang="en-GB" sz="2400" dirty="0"/>
              <a:t>What component can hold a dangerous charge even after being disconnected from the power supply?</a:t>
            </a:r>
          </a:p>
          <a:p>
            <a:pPr marL="457200" indent="-457200">
              <a:spcAft>
                <a:spcPts val="1200"/>
              </a:spcAft>
              <a:buFont typeface="+mj-lt"/>
              <a:buAutoNum type="arabicPeriod"/>
            </a:pPr>
            <a:r>
              <a:rPr lang="en-GB" sz="2400" dirty="0"/>
              <a:t>What should you do upon discovering a casualty being electrocuted in the electronics lab?</a:t>
            </a:r>
          </a:p>
          <a:p>
            <a:pPr marL="457200" indent="-457200">
              <a:spcAft>
                <a:spcPts val="1200"/>
              </a:spcAft>
              <a:buFont typeface="+mj-lt"/>
              <a:buAutoNum type="arabicPeriod"/>
            </a:pPr>
            <a:r>
              <a:rPr lang="en-GB" sz="2400" dirty="0"/>
              <a:t>What steps should you take to ensure safety in the electronics lab?</a:t>
            </a:r>
          </a:p>
          <a:p>
            <a:pPr marL="457200" indent="-457200">
              <a:spcAft>
                <a:spcPts val="1200"/>
              </a:spcAft>
              <a:buFont typeface="+mj-lt"/>
              <a:buAutoNum type="arabicPeriod"/>
            </a:pPr>
            <a:endParaRPr lang="en-GB" sz="2400" dirty="0"/>
          </a:p>
        </p:txBody>
      </p:sp>
    </p:spTree>
    <p:extLst>
      <p:ext uri="{BB962C8B-B14F-4D97-AF65-F5344CB8AC3E}">
        <p14:creationId xmlns:p14="http://schemas.microsoft.com/office/powerpoint/2010/main" val="455111606"/>
      </p:ext>
    </p:extLst>
  </p:cSld>
  <p:clrMapOvr>
    <a:masterClrMapping/>
  </p:clrMapOvr>
  <p:transition advTm="1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a:solidFill>
                  <a:schemeClr val="bg1">
                    <a:lumMod val="95000"/>
                  </a:schemeClr>
                </a:solidFill>
              </a:rPr>
              <a:t>Answers</a:t>
            </a:r>
            <a:r>
              <a:rPr lang="en-GB" sz="4800" dirty="0"/>
              <a:t> </a:t>
            </a:r>
          </a:p>
        </p:txBody>
      </p:sp>
      <p:sp>
        <p:nvSpPr>
          <p:cNvPr id="6" name="TextBox 5"/>
          <p:cNvSpPr txBox="1"/>
          <p:nvPr/>
        </p:nvSpPr>
        <p:spPr>
          <a:xfrm>
            <a:off x="304800" y="1981200"/>
            <a:ext cx="8532000" cy="4608000"/>
          </a:xfrm>
          <a:prstGeom prst="rect">
            <a:avLst/>
          </a:prstGeom>
          <a:noFill/>
        </p:spPr>
        <p:txBody>
          <a:bodyPr wrap="square" rtlCol="0">
            <a:normAutofit/>
          </a:bodyPr>
          <a:lstStyle/>
          <a:p>
            <a:pPr marL="457200" indent="-457200">
              <a:spcAft>
                <a:spcPts val="1200"/>
              </a:spcAft>
              <a:buFont typeface="+mj-lt"/>
              <a:buAutoNum type="arabicPeriod"/>
            </a:pPr>
            <a:r>
              <a:rPr lang="en-GB" sz="2400" dirty="0"/>
              <a:t>Paralysis and burns</a:t>
            </a:r>
          </a:p>
          <a:p>
            <a:pPr marL="457200" indent="-457200">
              <a:spcAft>
                <a:spcPts val="1200"/>
              </a:spcAft>
              <a:buFont typeface="+mj-lt"/>
              <a:buAutoNum type="arabicPeriod"/>
            </a:pPr>
            <a:r>
              <a:rPr lang="en-GB" sz="2400" dirty="0"/>
              <a:t>Transformers</a:t>
            </a:r>
          </a:p>
          <a:p>
            <a:pPr marL="457200" indent="-457200">
              <a:spcAft>
                <a:spcPts val="1200"/>
              </a:spcAft>
              <a:buFont typeface="+mj-lt"/>
              <a:buAutoNum type="arabicPeriod"/>
            </a:pPr>
            <a:r>
              <a:rPr lang="en-GB" sz="2400" dirty="0"/>
              <a:t>Capacitors</a:t>
            </a:r>
          </a:p>
          <a:p>
            <a:pPr marL="457200" indent="-457200">
              <a:spcAft>
                <a:spcPts val="1200"/>
              </a:spcAft>
              <a:buFont typeface="+mj-lt"/>
              <a:buAutoNum type="arabicPeriod"/>
            </a:pPr>
            <a:r>
              <a:rPr lang="en-GB" sz="2400" dirty="0"/>
              <a:t>Call for help, disconnect supply or isolate casualty, apply first aid as necessary</a:t>
            </a:r>
          </a:p>
          <a:p>
            <a:pPr marL="457200" indent="-457200">
              <a:spcAft>
                <a:spcPts val="1200"/>
              </a:spcAft>
              <a:buFont typeface="+mj-lt"/>
              <a:buAutoNum type="arabicPeriod"/>
            </a:pPr>
            <a:r>
              <a:rPr lang="en-GB" sz="2400" dirty="0"/>
              <a:t>Never work alone, complete a risk assessment, know what the hazards are, use common sense</a:t>
            </a:r>
          </a:p>
          <a:p>
            <a:pPr marL="457200" indent="-457200">
              <a:spcAft>
                <a:spcPts val="1200"/>
              </a:spcAft>
              <a:buFont typeface="+mj-lt"/>
              <a:buAutoNum type="arabicPeriod"/>
            </a:pPr>
            <a:endParaRPr lang="en-GB" sz="2400" dirty="0"/>
          </a:p>
        </p:txBody>
      </p:sp>
    </p:spTree>
    <p:extLst>
      <p:ext uri="{BB962C8B-B14F-4D97-AF65-F5344CB8AC3E}">
        <p14:creationId xmlns:p14="http://schemas.microsoft.com/office/powerpoint/2010/main" val="2968350163"/>
      </p:ext>
    </p:extLst>
  </p:cSld>
  <p:clrMapOvr>
    <a:masterClrMapping/>
  </p:clrMapOvr>
  <p:transition advTm="1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a:solidFill>
                  <a:schemeClr val="bg1">
                    <a:lumMod val="95000"/>
                  </a:schemeClr>
                </a:solidFill>
              </a:rPr>
              <a:t>Dangers of Electricity</a:t>
            </a:r>
            <a:r>
              <a:rPr lang="en-GB" sz="4800" dirty="0"/>
              <a:t> </a:t>
            </a:r>
          </a:p>
        </p:txBody>
      </p:sp>
      <p:sp>
        <p:nvSpPr>
          <p:cNvPr id="7" name="TextBox 6"/>
          <p:cNvSpPr txBox="1"/>
          <p:nvPr/>
        </p:nvSpPr>
        <p:spPr>
          <a:xfrm>
            <a:off x="304800" y="1981200"/>
            <a:ext cx="8532000" cy="4608000"/>
          </a:xfrm>
          <a:prstGeom prst="rect">
            <a:avLst/>
          </a:prstGeom>
          <a:noFill/>
        </p:spPr>
        <p:txBody>
          <a:bodyPr wrap="square" rtlCol="0">
            <a:normAutofit/>
          </a:bodyPr>
          <a:lstStyle/>
          <a:p>
            <a:pPr>
              <a:spcAft>
                <a:spcPts val="1200"/>
              </a:spcAft>
            </a:pPr>
            <a:r>
              <a:rPr lang="en-GB" sz="2400" dirty="0"/>
              <a:t>Electricity is undoubtedly very important in our technological world. However, electricity can also be extremely dangerous. </a:t>
            </a:r>
          </a:p>
          <a:p>
            <a:pPr>
              <a:spcAft>
                <a:spcPts val="1200"/>
              </a:spcAft>
            </a:pPr>
            <a:r>
              <a:rPr lang="en-GB" sz="2400" dirty="0"/>
              <a:t>With a little common sense and understanding, electricity can be used safely.</a:t>
            </a:r>
          </a:p>
          <a:p>
            <a:pPr>
              <a:spcAft>
                <a:spcPts val="1200"/>
              </a:spcAft>
            </a:pPr>
            <a:r>
              <a:rPr lang="en-GB" sz="2400" dirty="0"/>
              <a:t>The main dangers of electricity are:</a:t>
            </a:r>
          </a:p>
          <a:p>
            <a:pPr marL="457200" indent="-457200">
              <a:spcAft>
                <a:spcPts val="1200"/>
              </a:spcAft>
              <a:buFont typeface="Arial" pitchFamily="34" charset="0"/>
              <a:buChar char="•"/>
            </a:pPr>
            <a:r>
              <a:rPr lang="en-GB" sz="2400" dirty="0"/>
              <a:t>Electric shock: A </a:t>
            </a:r>
            <a:r>
              <a:rPr lang="en-GB" sz="2400" b="1" dirty="0"/>
              <a:t>small</a:t>
            </a:r>
            <a:r>
              <a:rPr lang="en-GB" sz="2400" dirty="0"/>
              <a:t> electrical current of just a few milliamps passing through the body can interfere with the electrical signals in the nervous system and cause muscle spasms.</a:t>
            </a:r>
          </a:p>
          <a:p>
            <a:pPr marL="457200" indent="-457200">
              <a:spcAft>
                <a:spcPts val="1200"/>
              </a:spcAft>
              <a:buFont typeface="Arial" pitchFamily="34" charset="0"/>
              <a:buChar char="•"/>
            </a:pPr>
            <a:r>
              <a:rPr lang="en-GB" sz="2400" dirty="0"/>
              <a:t>A </a:t>
            </a:r>
            <a:r>
              <a:rPr lang="en-GB" sz="2400" b="1" dirty="0"/>
              <a:t>large</a:t>
            </a:r>
            <a:r>
              <a:rPr lang="en-GB" sz="2400" dirty="0"/>
              <a:t> electrical current has a significant heating effect and can cause </a:t>
            </a:r>
            <a:r>
              <a:rPr lang="en-GB" sz="2400" b="1" dirty="0"/>
              <a:t>burns</a:t>
            </a:r>
            <a:r>
              <a:rPr lang="en-GB" sz="2400" dirty="0"/>
              <a:t> (in the body) or electrical fires (in appliances).</a:t>
            </a:r>
          </a:p>
        </p:txBody>
      </p:sp>
    </p:spTree>
  </p:cSld>
  <p:clrMapOvr>
    <a:masterClrMapping/>
  </p:clrMapOvr>
  <p:transition advTm="1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a:solidFill>
                  <a:schemeClr val="bg1">
                    <a:lumMod val="95000"/>
                  </a:schemeClr>
                </a:solidFill>
              </a:rPr>
              <a:t>Electric Shock</a:t>
            </a:r>
            <a:r>
              <a:rPr lang="en-GB" sz="4800" dirty="0"/>
              <a:t> </a:t>
            </a:r>
          </a:p>
        </p:txBody>
      </p:sp>
      <p:sp>
        <p:nvSpPr>
          <p:cNvPr id="5" name="TextBox 4"/>
          <p:cNvSpPr txBox="1"/>
          <p:nvPr/>
        </p:nvSpPr>
        <p:spPr>
          <a:xfrm>
            <a:off x="304800" y="1981201"/>
            <a:ext cx="8532000" cy="4616648"/>
          </a:xfrm>
          <a:prstGeom prst="rect">
            <a:avLst/>
          </a:prstGeom>
          <a:noFill/>
        </p:spPr>
        <p:txBody>
          <a:bodyPr wrap="square" rtlCol="0">
            <a:spAutoFit/>
          </a:bodyPr>
          <a:lstStyle/>
          <a:p>
            <a:pPr>
              <a:spcAft>
                <a:spcPts val="1200"/>
              </a:spcAft>
            </a:pPr>
            <a:r>
              <a:rPr lang="en-GB" sz="2400" dirty="0"/>
              <a:t>Electric Shock can result in:</a:t>
            </a:r>
          </a:p>
          <a:p>
            <a:pPr marL="457200" indent="-457200">
              <a:spcAft>
                <a:spcPts val="1200"/>
              </a:spcAft>
              <a:buFont typeface="Arial" pitchFamily="34" charset="0"/>
              <a:buChar char="•"/>
            </a:pPr>
            <a:r>
              <a:rPr lang="en-GB" sz="2400" dirty="0"/>
              <a:t> A victim being unable to release a live electrical connection as the muscles in the hand tend to grip when subject to electric shock. If in doubt, touch a suspected live appliance with the back of the hand so that the fingers automatically pull away.</a:t>
            </a:r>
          </a:p>
          <a:p>
            <a:pPr marL="457200" indent="-457200">
              <a:spcAft>
                <a:spcPts val="1200"/>
              </a:spcAft>
              <a:buFont typeface="Arial" pitchFamily="34" charset="0"/>
              <a:buChar char="•"/>
            </a:pPr>
            <a:r>
              <a:rPr lang="en-GB" sz="2400" dirty="0"/>
              <a:t>The victim being thrown backwards from a live appliance or, even worse, falling from ladders etc as they lose balance.</a:t>
            </a:r>
          </a:p>
          <a:p>
            <a:pPr marL="457200" indent="-457200">
              <a:spcAft>
                <a:spcPts val="1200"/>
              </a:spcAft>
              <a:buFont typeface="Arial" pitchFamily="34" charset="0"/>
              <a:buChar char="•"/>
            </a:pPr>
            <a:r>
              <a:rPr lang="en-GB" sz="2400" dirty="0"/>
              <a:t>The victim losing consciousness and dying as the muscles of the heart stop working. This is most likely when electrical current flows through the chest, from one hand to the other for instance.</a:t>
            </a:r>
          </a:p>
        </p:txBody>
      </p:sp>
    </p:spTree>
  </p:cSld>
  <p:clrMapOvr>
    <a:masterClrMapping/>
  </p:clrMapOvr>
  <p:transition advTm="1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err="1">
                <a:solidFill>
                  <a:schemeClr val="bg1">
                    <a:lumMod val="95000"/>
                  </a:schemeClr>
                </a:solidFill>
              </a:rPr>
              <a:t>Ohmic</a:t>
            </a:r>
            <a:r>
              <a:rPr lang="en-GB" sz="4800" dirty="0">
                <a:solidFill>
                  <a:schemeClr val="bg1">
                    <a:lumMod val="95000"/>
                  </a:schemeClr>
                </a:solidFill>
              </a:rPr>
              <a:t> Heating</a:t>
            </a:r>
            <a:r>
              <a:rPr lang="en-GB" sz="4800" dirty="0"/>
              <a:t> </a:t>
            </a:r>
          </a:p>
        </p:txBody>
      </p:sp>
      <p:sp>
        <p:nvSpPr>
          <p:cNvPr id="6" name="TextBox 5"/>
          <p:cNvSpPr txBox="1"/>
          <p:nvPr/>
        </p:nvSpPr>
        <p:spPr>
          <a:xfrm>
            <a:off x="304800" y="1981200"/>
            <a:ext cx="5486400" cy="4419600"/>
          </a:xfrm>
          <a:prstGeom prst="rect">
            <a:avLst/>
          </a:prstGeom>
          <a:noFill/>
        </p:spPr>
        <p:txBody>
          <a:bodyPr wrap="square" rtlCol="0">
            <a:normAutofit/>
          </a:bodyPr>
          <a:lstStyle/>
          <a:p>
            <a:pPr>
              <a:spcAft>
                <a:spcPts val="1200"/>
              </a:spcAft>
            </a:pPr>
            <a:r>
              <a:rPr lang="en-GB" sz="2400" dirty="0" err="1"/>
              <a:t>Ohmic</a:t>
            </a:r>
            <a:r>
              <a:rPr lang="en-GB" sz="2400" dirty="0"/>
              <a:t> heating happens when a current passes through a wire, or any other conductor, and electrical energy is transferred to thermal energy. When a current flows through a wire, the wire gets hot.</a:t>
            </a:r>
          </a:p>
          <a:p>
            <a:pPr>
              <a:spcAft>
                <a:spcPts val="1200"/>
              </a:spcAft>
            </a:pPr>
            <a:r>
              <a:rPr lang="en-GB" sz="2400" dirty="0"/>
              <a:t>This is useful in appliances such as toasters, kettles, electric cookers, electric room heaters and light bulbs, where the filament glows red or white hot as a result of </a:t>
            </a:r>
            <a:r>
              <a:rPr lang="en-GB" sz="2400" dirty="0" err="1"/>
              <a:t>ohmic</a:t>
            </a:r>
            <a:r>
              <a:rPr lang="en-GB" sz="2400" dirty="0"/>
              <a:t> heating.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2358" y="4571999"/>
            <a:ext cx="2443041" cy="20979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981200"/>
            <a:ext cx="2286000" cy="2386012"/>
          </a:xfrm>
          <a:prstGeom prst="rect">
            <a:avLst/>
          </a:prstGeom>
        </p:spPr>
      </p:pic>
    </p:spTree>
  </p:cSld>
  <p:clrMapOvr>
    <a:masterClrMapping/>
  </p:clrMapOvr>
  <p:transition advTm="1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err="1">
                <a:solidFill>
                  <a:schemeClr val="bg1">
                    <a:lumMod val="95000"/>
                  </a:schemeClr>
                </a:solidFill>
              </a:rPr>
              <a:t>Ohmic</a:t>
            </a:r>
            <a:r>
              <a:rPr lang="en-GB" sz="4800" dirty="0">
                <a:solidFill>
                  <a:schemeClr val="bg1">
                    <a:lumMod val="95000"/>
                  </a:schemeClr>
                </a:solidFill>
              </a:rPr>
              <a:t> Heating</a:t>
            </a:r>
            <a:r>
              <a:rPr lang="en-GB" sz="4800" dirty="0"/>
              <a:t> </a:t>
            </a:r>
          </a:p>
        </p:txBody>
      </p:sp>
      <p:sp>
        <p:nvSpPr>
          <p:cNvPr id="6" name="TextBox 5"/>
          <p:cNvSpPr txBox="1"/>
          <p:nvPr/>
        </p:nvSpPr>
        <p:spPr>
          <a:xfrm>
            <a:off x="304800" y="1981200"/>
            <a:ext cx="8532000" cy="1295400"/>
          </a:xfrm>
          <a:prstGeom prst="rect">
            <a:avLst/>
          </a:prstGeom>
          <a:noFill/>
        </p:spPr>
        <p:txBody>
          <a:bodyPr wrap="square" rtlCol="0">
            <a:normAutofit/>
          </a:bodyPr>
          <a:lstStyle/>
          <a:p>
            <a:pPr>
              <a:spcAft>
                <a:spcPts val="1200"/>
              </a:spcAft>
            </a:pPr>
            <a:r>
              <a:rPr lang="en-GB" sz="2400" dirty="0" err="1"/>
              <a:t>Ohmic</a:t>
            </a:r>
            <a:r>
              <a:rPr lang="en-GB" sz="2400" dirty="0"/>
              <a:t> heating is dangerous when a large current passes through the body causing burns or when too much current flows through a wire making it get hot and either melt or catch fire. </a:t>
            </a:r>
          </a:p>
        </p:txBody>
      </p:sp>
      <p:pic>
        <p:nvPicPr>
          <p:cNvPr id="2" name="Picture 1">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12505" r="8885" b="10541"/>
          <a:stretch/>
        </p:blipFill>
        <p:spPr>
          <a:xfrm>
            <a:off x="304800" y="3657600"/>
            <a:ext cx="5415516" cy="3050658"/>
          </a:xfrm>
          <a:prstGeom prst="rect">
            <a:avLst/>
          </a:prstGeom>
        </p:spPr>
      </p:pic>
      <p:sp>
        <p:nvSpPr>
          <p:cNvPr id="8" name="TextBox 7"/>
          <p:cNvSpPr txBox="1"/>
          <p:nvPr/>
        </p:nvSpPr>
        <p:spPr>
          <a:xfrm>
            <a:off x="5943600" y="3334468"/>
            <a:ext cx="2971800" cy="3416320"/>
          </a:xfrm>
          <a:prstGeom prst="rect">
            <a:avLst/>
          </a:prstGeom>
          <a:noFill/>
        </p:spPr>
        <p:txBody>
          <a:bodyPr wrap="square" rtlCol="0">
            <a:spAutoFit/>
          </a:bodyPr>
          <a:lstStyle/>
          <a:p>
            <a:r>
              <a:rPr lang="en-GB" sz="2400" dirty="0"/>
              <a:t>In a domestic situation, the wiring inside the walls of the house can get hot and cause a house fire. This picture shows a fire in a roof space due to overloading the wiring.</a:t>
            </a:r>
          </a:p>
        </p:txBody>
      </p:sp>
    </p:spTree>
  </p:cSld>
  <p:clrMapOvr>
    <a:masterClrMapping/>
  </p:clrMapOvr>
  <p:transition advTm="1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err="1">
                <a:solidFill>
                  <a:schemeClr val="bg1">
                    <a:lumMod val="95000"/>
                  </a:schemeClr>
                </a:solidFill>
              </a:rPr>
              <a:t>Ohmic</a:t>
            </a:r>
            <a:r>
              <a:rPr lang="en-GB" sz="4800" dirty="0">
                <a:solidFill>
                  <a:schemeClr val="bg1">
                    <a:lumMod val="95000"/>
                  </a:schemeClr>
                </a:solidFill>
              </a:rPr>
              <a:t> Heating</a:t>
            </a:r>
            <a:r>
              <a:rPr lang="en-GB" sz="4800" dirty="0"/>
              <a:t> </a:t>
            </a:r>
          </a:p>
        </p:txBody>
      </p:sp>
      <p:sp>
        <p:nvSpPr>
          <p:cNvPr id="5" name="TextBox 4"/>
          <p:cNvSpPr txBox="1"/>
          <p:nvPr/>
        </p:nvSpPr>
        <p:spPr>
          <a:xfrm>
            <a:off x="322521" y="1981200"/>
            <a:ext cx="3792280" cy="4648200"/>
          </a:xfrm>
          <a:prstGeom prst="rect">
            <a:avLst/>
          </a:prstGeom>
          <a:noFill/>
        </p:spPr>
        <p:txBody>
          <a:bodyPr wrap="square" rtlCol="0">
            <a:normAutofit lnSpcReduction="10000"/>
          </a:bodyPr>
          <a:lstStyle/>
          <a:p>
            <a:pPr>
              <a:spcAft>
                <a:spcPts val="1200"/>
              </a:spcAft>
            </a:pPr>
            <a:r>
              <a:rPr lang="en-GB" sz="2400" dirty="0" err="1"/>
              <a:t>Ohmic</a:t>
            </a:r>
            <a:r>
              <a:rPr lang="en-GB" sz="2400" dirty="0"/>
              <a:t> heating is most dramatically demonstrated in a lighting strike where a very large current flows.  In the case of the tree shown opposite, the rapid heating </a:t>
            </a:r>
            <a:r>
              <a:rPr lang="en-GB" sz="2400" dirty="0" err="1"/>
              <a:t>vapourised</a:t>
            </a:r>
            <a:r>
              <a:rPr lang="en-GB" sz="2400" dirty="0"/>
              <a:t> the water in the tree causing it to explode. </a:t>
            </a:r>
          </a:p>
          <a:p>
            <a:pPr>
              <a:spcAft>
                <a:spcPts val="1200"/>
              </a:spcAft>
            </a:pPr>
            <a:r>
              <a:rPr lang="en-GB" sz="2400" dirty="0"/>
              <a:t>The </a:t>
            </a:r>
            <a:r>
              <a:rPr lang="en-GB" sz="2400" dirty="0" err="1"/>
              <a:t>ohmic</a:t>
            </a:r>
            <a:r>
              <a:rPr lang="en-GB" sz="2400" dirty="0"/>
              <a:t> heating of the air around a lightning bolt causes it to expand and the shock wave is what we hear as thunder.</a:t>
            </a:r>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981200"/>
            <a:ext cx="4572000" cy="3429000"/>
          </a:xfrm>
          <a:prstGeom prst="rect">
            <a:avLst/>
          </a:prstGeom>
        </p:spPr>
      </p:pic>
      <p:sp>
        <p:nvSpPr>
          <p:cNvPr id="7" name="TextBox 6"/>
          <p:cNvSpPr txBox="1"/>
          <p:nvPr/>
        </p:nvSpPr>
        <p:spPr>
          <a:xfrm>
            <a:off x="4343400" y="5459819"/>
            <a:ext cx="4572000" cy="215444"/>
          </a:xfrm>
          <a:prstGeom prst="rect">
            <a:avLst/>
          </a:prstGeom>
          <a:noFill/>
        </p:spPr>
        <p:txBody>
          <a:bodyPr wrap="square" rtlCol="0">
            <a:spAutoFit/>
          </a:bodyPr>
          <a:lstStyle/>
          <a:p>
            <a:r>
              <a:rPr lang="en-GB" sz="800" dirty="0" err="1"/>
              <a:t>User:Cgoodwin</a:t>
            </a:r>
            <a:r>
              <a:rPr lang="en-GB" sz="800" dirty="0"/>
              <a:t> [Attribution or Public domain], via Wikimedia Commons</a:t>
            </a:r>
          </a:p>
        </p:txBody>
      </p:sp>
    </p:spTree>
    <p:extLst>
      <p:ext uri="{BB962C8B-B14F-4D97-AF65-F5344CB8AC3E}">
        <p14:creationId xmlns:p14="http://schemas.microsoft.com/office/powerpoint/2010/main" val="1646109501"/>
      </p:ext>
    </p:extLst>
  </p:cSld>
  <p:clrMapOvr>
    <a:masterClrMapping/>
  </p:clrMapOvr>
  <p:transition advTm="1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a:solidFill>
                  <a:schemeClr val="bg1">
                    <a:lumMod val="95000"/>
                  </a:schemeClr>
                </a:solidFill>
              </a:rPr>
              <a:t>Hazards in the Electronics Lab</a:t>
            </a:r>
            <a:r>
              <a:rPr lang="en-GB" sz="4800" dirty="0"/>
              <a:t> </a:t>
            </a:r>
          </a:p>
        </p:txBody>
      </p:sp>
      <p:sp>
        <p:nvSpPr>
          <p:cNvPr id="6" name="TextBox 5"/>
          <p:cNvSpPr txBox="1"/>
          <p:nvPr/>
        </p:nvSpPr>
        <p:spPr>
          <a:xfrm>
            <a:off x="304800" y="1981200"/>
            <a:ext cx="8532000" cy="4608000"/>
          </a:xfrm>
          <a:prstGeom prst="rect">
            <a:avLst/>
          </a:prstGeom>
          <a:noFill/>
        </p:spPr>
        <p:txBody>
          <a:bodyPr wrap="square" rtlCol="0">
            <a:normAutofit/>
          </a:bodyPr>
          <a:lstStyle/>
          <a:p>
            <a:pPr>
              <a:spcAft>
                <a:spcPts val="1200"/>
              </a:spcAft>
            </a:pPr>
            <a:r>
              <a:rPr lang="en-GB" sz="2400" dirty="0"/>
              <a:t>The electronics lab is a safe place to work as long as normal science lab rules are followed along with a good dose of common sense. Hazards in the electronics lab might include:</a:t>
            </a:r>
          </a:p>
          <a:p>
            <a:pPr marL="457200" indent="-457200">
              <a:buFont typeface="Arial" pitchFamily="34" charset="0"/>
              <a:buChar char="•"/>
            </a:pPr>
            <a:r>
              <a:rPr lang="en-GB" sz="2400" dirty="0"/>
              <a:t>Hot soldering irons and hot glue guns</a:t>
            </a:r>
          </a:p>
          <a:p>
            <a:pPr marL="457200" indent="-457200">
              <a:buFont typeface="Arial" pitchFamily="34" charset="0"/>
              <a:buChar char="•"/>
            </a:pPr>
            <a:r>
              <a:rPr lang="en-GB" sz="2400" dirty="0"/>
              <a:t>Chemical hazards associated with the etching tank</a:t>
            </a:r>
          </a:p>
          <a:p>
            <a:pPr marL="457200" indent="-457200">
              <a:buFont typeface="Arial" pitchFamily="34" charset="0"/>
              <a:buChar char="•"/>
            </a:pPr>
            <a:r>
              <a:rPr lang="en-GB" sz="2400" dirty="0"/>
              <a:t>Use of </a:t>
            </a:r>
            <a:r>
              <a:rPr lang="en-GB" sz="2400" dirty="0" err="1"/>
              <a:t>p.c.b</a:t>
            </a:r>
            <a:r>
              <a:rPr lang="en-GB" sz="2400" dirty="0"/>
              <a:t>. drills and other power tools</a:t>
            </a:r>
          </a:p>
          <a:p>
            <a:pPr marL="457200" indent="-457200">
              <a:buFont typeface="Arial" pitchFamily="34" charset="0"/>
              <a:buChar char="•"/>
            </a:pPr>
            <a:r>
              <a:rPr lang="en-GB" sz="2400" dirty="0"/>
              <a:t>Use of circuit building tools e.g. wire cutters</a:t>
            </a:r>
          </a:p>
          <a:p>
            <a:pPr marL="457200" indent="-457200">
              <a:buFont typeface="Arial" pitchFamily="34" charset="0"/>
              <a:buChar char="•"/>
            </a:pPr>
            <a:r>
              <a:rPr lang="en-GB" sz="2400" dirty="0"/>
              <a:t>Crowded work spaces and bags left lying around – trip hazard</a:t>
            </a:r>
          </a:p>
          <a:p>
            <a:pPr marL="457200" indent="-457200">
              <a:buFont typeface="Arial" pitchFamily="34" charset="0"/>
              <a:buChar char="•"/>
            </a:pPr>
            <a:r>
              <a:rPr lang="en-GB" sz="2400" dirty="0"/>
              <a:t>Components of the wrong rating getting too hot</a:t>
            </a:r>
          </a:p>
          <a:p>
            <a:pPr marL="457200" indent="-457200">
              <a:buFont typeface="Arial" pitchFamily="34" charset="0"/>
              <a:buChar char="•"/>
            </a:pPr>
            <a:r>
              <a:rPr lang="en-GB" sz="2400" dirty="0"/>
              <a:t>Polarised components inserted incorrectly and blowing up</a:t>
            </a:r>
          </a:p>
          <a:p>
            <a:pPr marL="457200" indent="-457200">
              <a:buFont typeface="Arial" pitchFamily="34" charset="0"/>
              <a:buChar char="•"/>
            </a:pPr>
            <a:r>
              <a:rPr lang="en-GB" sz="2400" dirty="0"/>
              <a:t>YOU – or others – not using common sense</a:t>
            </a:r>
          </a:p>
          <a:p>
            <a:pPr marL="457200" indent="-457200">
              <a:buFont typeface="Arial" pitchFamily="34" charset="0"/>
              <a:buChar char="•"/>
            </a:pPr>
            <a:endParaRPr lang="en-GB" sz="2400" dirty="0"/>
          </a:p>
          <a:p>
            <a:pPr marL="457200" indent="-457200">
              <a:buFont typeface="Arial" pitchFamily="34" charset="0"/>
              <a:buChar char="•"/>
            </a:pPr>
            <a:endParaRPr lang="en-GB" sz="2400" dirty="0"/>
          </a:p>
        </p:txBody>
      </p:sp>
    </p:spTree>
  </p:cSld>
  <p:clrMapOvr>
    <a:masterClrMapping/>
  </p:clrMapOvr>
  <p:transition advTm="1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a:solidFill>
                  <a:schemeClr val="bg1">
                    <a:lumMod val="95000"/>
                  </a:schemeClr>
                </a:solidFill>
              </a:rPr>
              <a:t>Working Safely</a:t>
            </a:r>
            <a:r>
              <a:rPr lang="en-GB" sz="4800" dirty="0"/>
              <a:t> </a:t>
            </a:r>
          </a:p>
        </p:txBody>
      </p:sp>
      <p:sp>
        <p:nvSpPr>
          <p:cNvPr id="6" name="TextBox 5"/>
          <p:cNvSpPr txBox="1"/>
          <p:nvPr/>
        </p:nvSpPr>
        <p:spPr>
          <a:xfrm>
            <a:off x="304800" y="1981200"/>
            <a:ext cx="8532000" cy="4648200"/>
          </a:xfrm>
          <a:prstGeom prst="rect">
            <a:avLst/>
          </a:prstGeom>
          <a:noFill/>
        </p:spPr>
        <p:txBody>
          <a:bodyPr wrap="square" rtlCol="0">
            <a:normAutofit lnSpcReduction="10000"/>
          </a:bodyPr>
          <a:lstStyle/>
          <a:p>
            <a:pPr>
              <a:spcAft>
                <a:spcPts val="1200"/>
              </a:spcAft>
            </a:pPr>
            <a:r>
              <a:rPr lang="en-GB" sz="2400" dirty="0"/>
              <a:t>Safety in the electronics lab can be improved by:</a:t>
            </a:r>
          </a:p>
          <a:p>
            <a:pPr marL="457200" indent="-457200">
              <a:buFont typeface="Arial" pitchFamily="34" charset="0"/>
              <a:buChar char="•"/>
            </a:pPr>
            <a:r>
              <a:rPr lang="en-GB" sz="2400" dirty="0"/>
              <a:t>Only working with supervision or with another person present</a:t>
            </a:r>
          </a:p>
          <a:p>
            <a:pPr marL="457200" indent="-457200">
              <a:buFont typeface="Arial" pitchFamily="34" charset="0"/>
              <a:buChar char="•"/>
            </a:pPr>
            <a:r>
              <a:rPr lang="en-GB" sz="2400" dirty="0"/>
              <a:t>Knowing how to summon help and deal with an emergency</a:t>
            </a:r>
          </a:p>
          <a:p>
            <a:pPr marL="457200" indent="-457200">
              <a:buFont typeface="Arial" pitchFamily="34" charset="0"/>
              <a:buChar char="•"/>
            </a:pPr>
            <a:r>
              <a:rPr lang="en-GB" sz="2400" dirty="0"/>
              <a:t>Carrying out a risk assessment of the proposed activity</a:t>
            </a:r>
          </a:p>
          <a:p>
            <a:pPr marL="457200" indent="-457200">
              <a:buFont typeface="Arial" pitchFamily="34" charset="0"/>
              <a:buChar char="•"/>
            </a:pPr>
            <a:r>
              <a:rPr lang="en-GB" sz="2400" dirty="0"/>
              <a:t>Considering environmental factors such as the presence of water</a:t>
            </a:r>
          </a:p>
          <a:p>
            <a:pPr marL="457200" indent="-457200">
              <a:buFont typeface="Arial" pitchFamily="34" charset="0"/>
              <a:buChar char="•"/>
            </a:pPr>
            <a:r>
              <a:rPr lang="en-GB" sz="2400" dirty="0"/>
              <a:t>Working with the power supply turned off</a:t>
            </a:r>
          </a:p>
          <a:p>
            <a:pPr marL="457200" indent="-457200">
              <a:buFont typeface="Arial" pitchFamily="34" charset="0"/>
              <a:buChar char="•"/>
            </a:pPr>
            <a:r>
              <a:rPr lang="en-GB" sz="2400" dirty="0"/>
              <a:t>Understanding how to use apparatus and construct circuits before starting practical work</a:t>
            </a:r>
          </a:p>
          <a:p>
            <a:pPr marL="457200" indent="-457200">
              <a:buFont typeface="Arial" pitchFamily="34" charset="0"/>
              <a:buChar char="•"/>
            </a:pPr>
            <a:r>
              <a:rPr lang="en-GB" sz="2400" dirty="0"/>
              <a:t>Not touching or dismantling unfamiliar apparatus</a:t>
            </a:r>
          </a:p>
          <a:p>
            <a:pPr marL="457200" indent="-457200">
              <a:buFont typeface="Arial" pitchFamily="34" charset="0"/>
              <a:buChar char="•"/>
            </a:pPr>
            <a:r>
              <a:rPr lang="en-GB" sz="2400" dirty="0"/>
              <a:t>Being aware that some components (capacitors and inductors) can store energy even after the power supply is disconnected</a:t>
            </a:r>
          </a:p>
          <a:p>
            <a:pPr marL="457200" indent="-457200">
              <a:buFont typeface="Arial" pitchFamily="34" charset="0"/>
              <a:buChar char="•"/>
            </a:pPr>
            <a:r>
              <a:rPr lang="en-GB" sz="2400" dirty="0"/>
              <a:t>Being aware that hazards exist</a:t>
            </a:r>
          </a:p>
        </p:txBody>
      </p:sp>
    </p:spTree>
  </p:cSld>
  <p:clrMapOvr>
    <a:masterClrMapping/>
  </p:clrMapOvr>
  <p:transition advTm="1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830997"/>
          </a:xfrm>
          <a:prstGeom prst="rect">
            <a:avLst/>
          </a:prstGeom>
          <a:solidFill>
            <a:schemeClr val="tx2"/>
          </a:solidFill>
        </p:spPr>
        <p:txBody>
          <a:bodyPr wrap="square" rtlCol="0">
            <a:spAutoFit/>
          </a:bodyPr>
          <a:lstStyle/>
          <a:p>
            <a:pPr algn="ctr"/>
            <a:r>
              <a:rPr lang="en-GB" sz="4800" dirty="0">
                <a:solidFill>
                  <a:schemeClr val="bg1">
                    <a:lumMod val="95000"/>
                  </a:schemeClr>
                </a:solidFill>
              </a:rPr>
              <a:t>What to do in an Emergency</a:t>
            </a:r>
            <a:r>
              <a:rPr lang="en-GB" sz="4800" dirty="0"/>
              <a:t> </a:t>
            </a:r>
          </a:p>
        </p:txBody>
      </p:sp>
      <p:sp>
        <p:nvSpPr>
          <p:cNvPr id="6" name="TextBox 5"/>
          <p:cNvSpPr txBox="1"/>
          <p:nvPr/>
        </p:nvSpPr>
        <p:spPr>
          <a:xfrm>
            <a:off x="304800" y="1981200"/>
            <a:ext cx="8532000" cy="4648200"/>
          </a:xfrm>
          <a:prstGeom prst="rect">
            <a:avLst/>
          </a:prstGeom>
          <a:noFill/>
        </p:spPr>
        <p:txBody>
          <a:bodyPr wrap="square" rtlCol="0">
            <a:normAutofit/>
          </a:bodyPr>
          <a:lstStyle/>
          <a:p>
            <a:pPr>
              <a:spcAft>
                <a:spcPts val="1200"/>
              </a:spcAft>
            </a:pPr>
            <a:r>
              <a:rPr lang="en-GB" sz="2400" dirty="0"/>
              <a:t>It is important to know what to do in an emergency, for instance, if somebody is being electrocuted, you should:</a:t>
            </a:r>
          </a:p>
          <a:p>
            <a:pPr>
              <a:spcAft>
                <a:spcPts val="1200"/>
              </a:spcAft>
              <a:buFont typeface="Wingdings" pitchFamily="2" charset="2"/>
              <a:buChar char="ü"/>
            </a:pPr>
            <a:r>
              <a:rPr lang="en-GB" sz="2400" dirty="0"/>
              <a:t> Call for help – always get help first, no matter what</a:t>
            </a:r>
          </a:p>
          <a:p>
            <a:pPr>
              <a:spcAft>
                <a:spcPts val="1200"/>
              </a:spcAft>
              <a:buFont typeface="Wingdings" pitchFamily="2" charset="2"/>
              <a:buChar char="ü"/>
            </a:pPr>
            <a:r>
              <a:rPr lang="en-GB" sz="2400" dirty="0"/>
              <a:t> Turn off the power at the mains – do not put yourself in danger</a:t>
            </a:r>
          </a:p>
          <a:p>
            <a:pPr>
              <a:spcAft>
                <a:spcPts val="1200"/>
              </a:spcAft>
              <a:buFont typeface="Wingdings" pitchFamily="2" charset="2"/>
              <a:buChar char="ü"/>
            </a:pPr>
            <a:r>
              <a:rPr lang="en-GB" sz="2400" dirty="0"/>
              <a:t> Assess the casualty and apply first aid – first aid training is useful</a:t>
            </a:r>
          </a:p>
          <a:p>
            <a:pPr>
              <a:spcAft>
                <a:spcPts val="1200"/>
              </a:spcAft>
              <a:buFont typeface="Wingdings" pitchFamily="2" charset="2"/>
              <a:buChar char="ü"/>
            </a:pPr>
            <a:r>
              <a:rPr lang="en-GB" sz="2400" dirty="0"/>
              <a:t> Keep casualty comfortable until help arrives </a:t>
            </a:r>
          </a:p>
          <a:p>
            <a:pPr>
              <a:spcAft>
                <a:spcPts val="1200"/>
              </a:spcAft>
            </a:pPr>
            <a:r>
              <a:rPr lang="en-GB" sz="2400" dirty="0"/>
              <a:t>	– warm, in the recovery position if appropriate</a:t>
            </a:r>
          </a:p>
          <a:p>
            <a:pPr>
              <a:spcAft>
                <a:spcPts val="1200"/>
              </a:spcAft>
            </a:pPr>
            <a:endParaRPr lang="en-GB" sz="2400" dirty="0"/>
          </a:p>
          <a:p>
            <a:pPr>
              <a:spcAft>
                <a:spcPts val="1200"/>
              </a:spcAft>
            </a:pPr>
            <a:r>
              <a:rPr lang="en-GB" sz="2400" dirty="0"/>
              <a:t>Consider taking of a proper first aid course</a:t>
            </a:r>
          </a:p>
        </p:txBody>
      </p:sp>
      <p:pic>
        <p:nvPicPr>
          <p:cNvPr id="5" name="Picture 4" descr="first-aid-sign.jpg"/>
          <p:cNvPicPr>
            <a:picLocks noChangeAspect="1"/>
          </p:cNvPicPr>
          <p:nvPr/>
        </p:nvPicPr>
        <p:blipFill>
          <a:blip r:embed="rId2" cstate="print"/>
          <a:srcRect l="12987" t="2597" r="11688"/>
          <a:stretch>
            <a:fillRect/>
          </a:stretch>
        </p:blipFill>
        <p:spPr>
          <a:xfrm>
            <a:off x="7239000" y="4572000"/>
            <a:ext cx="1524000" cy="1970690"/>
          </a:xfrm>
          <a:prstGeom prst="rect">
            <a:avLst/>
          </a:prstGeom>
        </p:spPr>
      </p:pic>
    </p:spTree>
  </p:cSld>
  <p:clrMapOvr>
    <a:masterClrMapping/>
  </p:clrMapOvr>
  <p:transition advTm="1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2381</TotalTime>
  <Words>1135</Words>
  <Application>Microsoft Office PowerPoint</Application>
  <PresentationFormat>On-screen Show (4:3)</PresentationFormat>
  <Paragraphs>83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Electrical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 Nicholls</cp:lastModifiedBy>
  <cp:revision>63</cp:revision>
  <dcterms:created xsi:type="dcterms:W3CDTF">2006-08-16T00:00:00Z</dcterms:created>
  <dcterms:modified xsi:type="dcterms:W3CDTF">2018-09-09T11:20:20Z</dcterms:modified>
</cp:coreProperties>
</file>