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77" r:id="rId4"/>
    <p:sldId id="278" r:id="rId5"/>
    <p:sldId id="272" r:id="rId6"/>
    <p:sldId id="273" r:id="rId7"/>
    <p:sldId id="279" r:id="rId8"/>
    <p:sldId id="281" r:id="rId9"/>
    <p:sldId id="282" r:id="rId10"/>
    <p:sldId id="283" r:id="rId11"/>
    <p:sldId id="284" r:id="rId12"/>
    <p:sldId id="274" r:id="rId13"/>
    <p:sldId id="280" r:id="rId14"/>
    <p:sldId id="285" r:id="rId15"/>
    <p:sldId id="275" r:id="rId16"/>
    <p:sldId id="286" r:id="rId17"/>
    <p:sldId id="276" r:id="rId18"/>
    <p:sldId id="287" r:id="rId19"/>
    <p:sldId id="269" r:id="rId20"/>
    <p:sldId id="270" r:id="rId21"/>
    <p:sldId id="27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879" y="5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D8BD707-D9CF-40AE-B4C6-C98DA3205C09}" type="datetimeFigureOut">
              <a:rPr lang="en-US" smtClean="0"/>
              <a:pPr/>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D8BD707-D9CF-40AE-B4C6-C98DA3205C09}" type="datetimeFigureOut">
              <a:rPr lang="en-US" smtClean="0"/>
              <a:pPr/>
              <a:t>7/26/2022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D8BD707-D9CF-40AE-B4C6-C98DA3205C09}" type="datetimeFigureOut">
              <a:rPr lang="en-US" smtClean="0"/>
              <a:pPr/>
              <a:t>7/26/2022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fnicholls.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ircuit board&#10;&#10;Description generated with very high confidence">
            <a:extLst>
              <a:ext uri="{FF2B5EF4-FFF2-40B4-BE49-F238E27FC236}">
                <a16:creationId xmlns:a16="http://schemas.microsoft.com/office/drawing/2014/main" id="{DD902B4D-1131-4732-A08F-BB32DE3E742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3327573"/>
          </a:xfrm>
          <a:prstGeom prst="rect">
            <a:avLst/>
          </a:prstGeom>
        </p:spPr>
      </p:pic>
      <p:sp>
        <p:nvSpPr>
          <p:cNvPr id="2" name="Title 1"/>
          <p:cNvSpPr>
            <a:spLocks noGrp="1"/>
          </p:cNvSpPr>
          <p:nvPr>
            <p:ph type="ctrTitle"/>
          </p:nvPr>
        </p:nvSpPr>
        <p:spPr>
          <a:xfrm>
            <a:off x="685800" y="1671727"/>
            <a:ext cx="7772400" cy="1470025"/>
          </a:xfrm>
        </p:spPr>
        <p:txBody>
          <a:bodyPr>
            <a:normAutofit/>
          </a:bodyPr>
          <a:lstStyle/>
          <a:p>
            <a:r>
              <a:rPr lang="en-GB" sz="6000" dirty="0">
                <a:solidFill>
                  <a:schemeClr val="bg1">
                    <a:lumMod val="85000"/>
                  </a:schemeClr>
                </a:solidFill>
              </a:rPr>
              <a:t>Inverting Amplifier</a:t>
            </a:r>
            <a:r>
              <a:rPr lang="en-GB" sz="4800" dirty="0">
                <a:solidFill>
                  <a:schemeClr val="bg1">
                    <a:lumMod val="85000"/>
                  </a:schemeClr>
                </a:solidFill>
              </a:rPr>
              <a:t> </a:t>
            </a:r>
          </a:p>
        </p:txBody>
      </p:sp>
      <p:sp>
        <p:nvSpPr>
          <p:cNvPr id="3" name="Subtitle 2"/>
          <p:cNvSpPr>
            <a:spLocks noGrp="1"/>
          </p:cNvSpPr>
          <p:nvPr>
            <p:ph type="subTitle" idx="1"/>
          </p:nvPr>
        </p:nvSpPr>
        <p:spPr>
          <a:xfrm>
            <a:off x="6245629" y="6172200"/>
            <a:ext cx="2667000" cy="457200"/>
          </a:xfrm>
        </p:spPr>
        <p:txBody>
          <a:bodyPr/>
          <a:lstStyle/>
          <a:p>
            <a:pPr algn="r"/>
            <a:r>
              <a:rPr lang="en-GB" sz="1800" dirty="0">
                <a:hlinkClick r:id="rId3"/>
              </a:rPr>
              <a:t>www.pfnicholls.com</a:t>
            </a:r>
            <a:endParaRPr lang="en-GB" sz="1800" dirty="0"/>
          </a:p>
          <a:p>
            <a:endParaRPr lang="en-GB" dirty="0"/>
          </a:p>
        </p:txBody>
      </p:sp>
      <p:sp>
        <p:nvSpPr>
          <p:cNvPr id="4" name="TextBox 3"/>
          <p:cNvSpPr txBox="1"/>
          <p:nvPr/>
        </p:nvSpPr>
        <p:spPr>
          <a:xfrm>
            <a:off x="304800" y="4114800"/>
            <a:ext cx="8610600" cy="1938992"/>
          </a:xfrm>
          <a:prstGeom prst="rect">
            <a:avLst/>
          </a:prstGeom>
          <a:noFill/>
        </p:spPr>
        <p:txBody>
          <a:bodyPr wrap="square" rtlCol="0">
            <a:spAutoFit/>
          </a:bodyPr>
          <a:lstStyle/>
          <a:p>
            <a:r>
              <a:rPr lang="en-GB" sz="2400" dirty="0">
                <a:solidFill>
                  <a:srgbClr val="002060"/>
                </a:solidFill>
              </a:rPr>
              <a:t>AIM: To understand the operation of an inverting amplifier</a:t>
            </a:r>
          </a:p>
          <a:p>
            <a:endParaRPr lang="en-GB" sz="2400" dirty="0">
              <a:solidFill>
                <a:srgbClr val="002060"/>
              </a:solidFill>
            </a:endParaRPr>
          </a:p>
          <a:p>
            <a:r>
              <a:rPr lang="en-GB" sz="2400" dirty="0">
                <a:solidFill>
                  <a:srgbClr val="002060"/>
                </a:solidFill>
              </a:rPr>
              <a:t>PRIOR KNOWLEDGE: Op-amp circuits, potential dividers, amplifier gain</a:t>
            </a:r>
          </a:p>
          <a:p>
            <a:r>
              <a:rPr lang="en-GB" sz="2400" dirty="0">
                <a:solidFill>
                  <a:srgbClr val="002060"/>
                </a:solidFill>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Example Circuits</a:t>
            </a:r>
            <a:endParaRPr lang="en-GB" sz="4800" dirty="0"/>
          </a:p>
        </p:txBody>
      </p:sp>
      <mc:AlternateContent xmlns:mc="http://schemas.openxmlformats.org/markup-compatibility/2006" xmlns:a14="http://schemas.microsoft.com/office/drawing/2010/main">
        <mc:Choice Requires="a14">
          <p:sp>
            <p:nvSpPr>
              <p:cNvPr id="8" name="TextBox 7"/>
              <p:cNvSpPr txBox="1"/>
              <p:nvPr/>
            </p:nvSpPr>
            <p:spPr>
              <a:xfrm>
                <a:off x="457200" y="4267200"/>
                <a:ext cx="8229600" cy="2286000"/>
              </a:xfrm>
              <a:prstGeom prst="rect">
                <a:avLst/>
              </a:prstGeom>
              <a:noFill/>
            </p:spPr>
            <p:txBody>
              <a:bodyPr wrap="square" rtlCol="0">
                <a:normAutofit/>
              </a:bodyPr>
              <a:lstStyle/>
              <a:p>
                <a:pPr>
                  <a:spcAft>
                    <a:spcPts val="1200"/>
                  </a:spcAft>
                </a:pPr>
                <a:r>
                  <a:rPr lang="en-GB" sz="2400" dirty="0"/>
                  <a:t>The voltage gain is:</a:t>
                </a:r>
              </a:p>
              <a:p>
                <a:pPr>
                  <a:spcAft>
                    <a:spcPts val="1200"/>
                  </a:spcAft>
                </a:pPr>
                <a14:m>
                  <m:oMathPara xmlns:m="http://schemas.openxmlformats.org/officeDocument/2006/math">
                    <m:oMathParaPr>
                      <m:jc m:val="centerGroup"/>
                    </m:oMathParaPr>
                    <m:oMath xmlns:m="http://schemas.openxmlformats.org/officeDocument/2006/math">
                      <m:r>
                        <a:rPr lang="en-GB" sz="2400" i="1" dirty="0" smtClean="0">
                          <a:latin typeface="Cambria Math" panose="02040503050406030204" pitchFamily="18" charset="0"/>
                        </a:rPr>
                        <m:t>𝐴</m:t>
                      </m:r>
                      <m:r>
                        <a:rPr lang="en-GB" sz="2400" i="1" baseline="-25000" dirty="0" smtClean="0">
                          <a:latin typeface="Cambria Math" panose="02040503050406030204" pitchFamily="18" charset="0"/>
                        </a:rPr>
                        <m:t>𝑣</m:t>
                      </m:r>
                      <m:r>
                        <a:rPr lang="en-GB" sz="2400" i="1" dirty="0" smtClean="0">
                          <a:latin typeface="Cambria Math" panose="02040503050406030204" pitchFamily="18" charset="0"/>
                        </a:rPr>
                        <m:t> = − 100 / 100 = −1.0</m:t>
                      </m:r>
                    </m:oMath>
                  </m:oMathPara>
                </a14:m>
                <a:endParaRPr lang="en-GB" sz="2400" dirty="0"/>
              </a:p>
              <a:p>
                <a:pPr>
                  <a:spcAft>
                    <a:spcPts val="1200"/>
                  </a:spcAft>
                </a:pPr>
                <a:r>
                  <a:rPr lang="en-GB" sz="2400" dirty="0"/>
                  <a:t>This is a poor circuit as the resistor values are too small. The amplifier will draw too much current from the source. Resistor values should always be greater than 1 </a:t>
                </a:r>
                <a:r>
                  <a:rPr lang="en-GB" sz="2400" dirty="0" err="1"/>
                  <a:t>kΩ</a:t>
                </a:r>
                <a:endParaRPr lang="en-GB" sz="2400" dirty="0"/>
              </a:p>
            </p:txBody>
          </p:sp>
        </mc:Choice>
        <mc:Fallback xmlns="">
          <p:sp>
            <p:nvSpPr>
              <p:cNvPr id="8" name="TextBox 7"/>
              <p:cNvSpPr txBox="1">
                <a:spLocks noRot="1" noChangeAspect="1" noMove="1" noResize="1" noEditPoints="1" noAdjustHandles="1" noChangeArrowheads="1" noChangeShapeType="1" noTextEdit="1"/>
              </p:cNvSpPr>
              <p:nvPr/>
            </p:nvSpPr>
            <p:spPr>
              <a:xfrm>
                <a:off x="457200" y="4267200"/>
                <a:ext cx="8229600" cy="2286000"/>
              </a:xfrm>
              <a:prstGeom prst="rect">
                <a:avLst/>
              </a:prstGeom>
              <a:blipFill>
                <a:blip r:embed="rId2"/>
                <a:stretch>
                  <a:fillRect l="-1111" t="-2133" b="-3467"/>
                </a:stretch>
              </a:blipFill>
            </p:spPr>
            <p:txBody>
              <a:bodyPr/>
              <a:lstStyle/>
              <a:p>
                <a:r>
                  <a:rPr lang="en-GB">
                    <a:noFill/>
                  </a:rPr>
                  <a:t> </a:t>
                </a:r>
              </a:p>
            </p:txBody>
          </p:sp>
        </mc:Fallback>
      </mc:AlternateContent>
      <p:pic>
        <p:nvPicPr>
          <p:cNvPr id="2" name="Picture 1">
            <a:extLst>
              <a:ext uri="{FF2B5EF4-FFF2-40B4-BE49-F238E27FC236}">
                <a16:creationId xmlns:a16="http://schemas.microsoft.com/office/drawing/2014/main" id="{764F2547-3233-F688-87C8-C50B9B1A4140}"/>
              </a:ext>
            </a:extLst>
          </p:cNvPr>
          <p:cNvPicPr>
            <a:picLocks noChangeAspect="1"/>
          </p:cNvPicPr>
          <p:nvPr/>
        </p:nvPicPr>
        <p:blipFill>
          <a:blip r:embed="rId3"/>
          <a:stretch>
            <a:fillRect/>
          </a:stretch>
        </p:blipFill>
        <p:spPr>
          <a:xfrm>
            <a:off x="1997868" y="1413900"/>
            <a:ext cx="5148263" cy="2651396"/>
          </a:xfrm>
          <a:prstGeom prst="rect">
            <a:avLst/>
          </a:prstGeom>
        </p:spPr>
      </p:pic>
    </p:spTree>
    <p:extLst>
      <p:ext uri="{BB962C8B-B14F-4D97-AF65-F5344CB8AC3E}">
        <p14:creationId xmlns:p14="http://schemas.microsoft.com/office/powerpoint/2010/main" val="881498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Gain and Bandwidth</a:t>
            </a:r>
            <a:endParaRPr lang="en-GB" sz="4800" dirty="0"/>
          </a:p>
        </p:txBody>
      </p:sp>
      <mc:AlternateContent xmlns:mc="http://schemas.openxmlformats.org/markup-compatibility/2006" xmlns:a14="http://schemas.microsoft.com/office/drawing/2010/main">
        <mc:Choice Requires="a14">
          <p:sp>
            <p:nvSpPr>
              <p:cNvPr id="8" name="TextBox 7"/>
              <p:cNvSpPr txBox="1"/>
              <p:nvPr/>
            </p:nvSpPr>
            <p:spPr>
              <a:xfrm>
                <a:off x="457200" y="5029200"/>
                <a:ext cx="8229600" cy="1676400"/>
              </a:xfrm>
              <a:prstGeom prst="rect">
                <a:avLst/>
              </a:prstGeom>
              <a:noFill/>
            </p:spPr>
            <p:txBody>
              <a:bodyPr wrap="square" rtlCol="0">
                <a:normAutofit lnSpcReduction="10000"/>
              </a:bodyPr>
              <a:lstStyle/>
              <a:p>
                <a:pPr>
                  <a:spcAft>
                    <a:spcPts val="1200"/>
                  </a:spcAft>
                </a:pPr>
                <a14:m>
                  <m:oMathPara xmlns:m="http://schemas.openxmlformats.org/officeDocument/2006/math">
                    <m:oMathParaPr>
                      <m:jc m:val="centerGroup"/>
                    </m:oMathParaPr>
                    <m:oMath xmlns:m="http://schemas.openxmlformats.org/officeDocument/2006/math">
                      <m:r>
                        <a:rPr lang="en-GB" sz="2800" i="1" dirty="0" smtClean="0">
                          <a:latin typeface="Cambria Math" panose="02040503050406030204" pitchFamily="18" charset="0"/>
                        </a:rPr>
                        <m:t>𝑔𝑎𝑖𝑛</m:t>
                      </m:r>
                      <m:r>
                        <a:rPr lang="en-GB" sz="2800" i="1" dirty="0" smtClean="0">
                          <a:latin typeface="Cambria Math" panose="02040503050406030204" pitchFamily="18" charset="0"/>
                        </a:rPr>
                        <m:t> × </m:t>
                      </m:r>
                      <m:r>
                        <a:rPr lang="en-GB" sz="2800" i="1" dirty="0" smtClean="0">
                          <a:latin typeface="Cambria Math" panose="02040503050406030204" pitchFamily="18" charset="0"/>
                        </a:rPr>
                        <m:t>𝑏𝑎𝑛𝑑𝑤𝑖𝑑𝑡h</m:t>
                      </m:r>
                      <m:r>
                        <a:rPr lang="en-GB" sz="2800" i="1" dirty="0" smtClean="0">
                          <a:latin typeface="Cambria Math" panose="02040503050406030204" pitchFamily="18" charset="0"/>
                        </a:rPr>
                        <m:t> = 106</m:t>
                      </m:r>
                    </m:oMath>
                  </m:oMathPara>
                </a14:m>
                <a:endParaRPr lang="en-GB" sz="2800" dirty="0"/>
              </a:p>
              <a:p>
                <a:pPr>
                  <a:spcAft>
                    <a:spcPts val="1200"/>
                  </a:spcAft>
                </a:pPr>
                <a:r>
                  <a:rPr lang="en-GB" sz="2400" dirty="0"/>
                  <a:t>The graph shows that as gain increases, bandwidth decreases. Note that both scales are logarithmic. The Gain axes shows the magnitude of the gain and the negative sign is ignored</a:t>
                </a:r>
              </a:p>
            </p:txBody>
          </p:sp>
        </mc:Choice>
        <mc:Fallback xmlns="">
          <p:sp>
            <p:nvSpPr>
              <p:cNvPr id="8" name="TextBox 7"/>
              <p:cNvSpPr txBox="1">
                <a:spLocks noRot="1" noChangeAspect="1" noMove="1" noResize="1" noEditPoints="1" noAdjustHandles="1" noChangeArrowheads="1" noChangeShapeType="1" noTextEdit="1"/>
              </p:cNvSpPr>
              <p:nvPr/>
            </p:nvSpPr>
            <p:spPr>
              <a:xfrm>
                <a:off x="457200" y="5029200"/>
                <a:ext cx="8229600" cy="1676400"/>
              </a:xfrm>
              <a:prstGeom prst="rect">
                <a:avLst/>
              </a:prstGeom>
              <a:blipFill>
                <a:blip r:embed="rId2"/>
                <a:stretch>
                  <a:fillRect l="-1111" b="-7273"/>
                </a:stretch>
              </a:blipFill>
            </p:spPr>
            <p:txBody>
              <a:bodyPr/>
              <a:lstStyle/>
              <a:p>
                <a:r>
                  <a:rPr lang="en-GB">
                    <a:noFill/>
                  </a:rPr>
                  <a:t> </a:t>
                </a:r>
              </a:p>
            </p:txBody>
          </p:sp>
        </mc:Fallback>
      </mc:AlternateContent>
      <p:pic>
        <p:nvPicPr>
          <p:cNvPr id="2" name="Picture 1">
            <a:extLst>
              <a:ext uri="{FF2B5EF4-FFF2-40B4-BE49-F238E27FC236}">
                <a16:creationId xmlns:a16="http://schemas.microsoft.com/office/drawing/2014/main" id="{D163379B-C3CB-317D-B81D-0ACDCF80090D}"/>
              </a:ext>
            </a:extLst>
          </p:cNvPr>
          <p:cNvPicPr>
            <a:picLocks noChangeAspect="1"/>
          </p:cNvPicPr>
          <p:nvPr/>
        </p:nvPicPr>
        <p:blipFill>
          <a:blip r:embed="rId3"/>
          <a:stretch>
            <a:fillRect/>
          </a:stretch>
        </p:blipFill>
        <p:spPr>
          <a:xfrm>
            <a:off x="457200" y="1524000"/>
            <a:ext cx="4952134" cy="3276600"/>
          </a:xfrm>
          <a:prstGeom prst="rect">
            <a:avLst/>
          </a:prstGeom>
        </p:spPr>
      </p:pic>
      <p:sp>
        <p:nvSpPr>
          <p:cNvPr id="5" name="TextBox 4">
            <a:extLst>
              <a:ext uri="{FF2B5EF4-FFF2-40B4-BE49-F238E27FC236}">
                <a16:creationId xmlns:a16="http://schemas.microsoft.com/office/drawing/2014/main" id="{02FEDBD7-B827-F48C-5F4B-76619E1174BC}"/>
              </a:ext>
            </a:extLst>
          </p:cNvPr>
          <p:cNvSpPr txBox="1"/>
          <p:nvPr/>
        </p:nvSpPr>
        <p:spPr>
          <a:xfrm>
            <a:off x="5486400" y="1447800"/>
            <a:ext cx="3194524" cy="3505200"/>
          </a:xfrm>
          <a:prstGeom prst="rect">
            <a:avLst/>
          </a:prstGeom>
          <a:noFill/>
        </p:spPr>
        <p:txBody>
          <a:bodyPr wrap="square" rtlCol="0">
            <a:normAutofit fontScale="85000" lnSpcReduction="10000"/>
          </a:bodyPr>
          <a:lstStyle/>
          <a:p>
            <a:pPr>
              <a:spcAft>
                <a:spcPts val="1200"/>
              </a:spcAft>
            </a:pPr>
            <a:r>
              <a:rPr lang="en-GB" sz="2400" dirty="0"/>
              <a:t>The two main parameters of the Inverting Amplifier are the gain and the bandwidth</a:t>
            </a:r>
          </a:p>
          <a:p>
            <a:pPr>
              <a:spcAft>
                <a:spcPts val="1200"/>
              </a:spcAft>
            </a:pPr>
            <a:r>
              <a:rPr lang="en-GB" sz="2400" dirty="0"/>
              <a:t>Increasing the gain reduces the bandwidth and vice versa</a:t>
            </a:r>
          </a:p>
          <a:p>
            <a:pPr>
              <a:spcAft>
                <a:spcPts val="1200"/>
              </a:spcAft>
            </a:pPr>
            <a:r>
              <a:rPr lang="en-GB" sz="2400" dirty="0"/>
              <a:t>For an inverting amplifier based on a standard Op-Amp the relationship between gain and bandwidth is approximately:</a:t>
            </a:r>
          </a:p>
        </p:txBody>
      </p:sp>
    </p:spTree>
    <p:extLst>
      <p:ext uri="{BB962C8B-B14F-4D97-AF65-F5344CB8AC3E}">
        <p14:creationId xmlns:p14="http://schemas.microsoft.com/office/powerpoint/2010/main" val="1582111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524500" y="381000"/>
            <a:ext cx="3162300" cy="1569660"/>
          </a:xfrm>
          <a:prstGeom prst="rect">
            <a:avLst/>
          </a:prstGeom>
          <a:solidFill>
            <a:schemeClr val="tx2"/>
          </a:solidFill>
        </p:spPr>
        <p:txBody>
          <a:bodyPr wrap="square" rtlCol="0">
            <a:spAutoFit/>
          </a:bodyPr>
          <a:lstStyle/>
          <a:p>
            <a:pPr algn="ctr"/>
            <a:r>
              <a:rPr lang="en-GB" sz="4800" dirty="0">
                <a:solidFill>
                  <a:schemeClr val="bg1">
                    <a:lumMod val="95000"/>
                  </a:schemeClr>
                </a:solidFill>
              </a:rPr>
              <a:t>Gain and Bandwidth</a:t>
            </a:r>
            <a:endParaRPr lang="en-GB" sz="4800" dirty="0"/>
          </a:p>
        </p:txBody>
      </p:sp>
      <p:sp>
        <p:nvSpPr>
          <p:cNvPr id="8" name="TextBox 7"/>
          <p:cNvSpPr txBox="1"/>
          <p:nvPr/>
        </p:nvSpPr>
        <p:spPr>
          <a:xfrm>
            <a:off x="457200" y="3962400"/>
            <a:ext cx="8229600" cy="2819400"/>
          </a:xfrm>
          <a:prstGeom prst="rect">
            <a:avLst/>
          </a:prstGeom>
          <a:noFill/>
        </p:spPr>
        <p:txBody>
          <a:bodyPr wrap="square" rtlCol="0">
            <a:normAutofit fontScale="77500" lnSpcReduction="20000"/>
          </a:bodyPr>
          <a:lstStyle/>
          <a:p>
            <a:pPr>
              <a:spcAft>
                <a:spcPts val="1200"/>
              </a:spcAft>
            </a:pPr>
            <a:r>
              <a:rPr lang="en-GB" sz="2400" dirty="0"/>
              <a:t>When the gain is ×1 (blue line) the amplifier works effectively up to frequencies of 1 MHz</a:t>
            </a:r>
          </a:p>
          <a:p>
            <a:pPr>
              <a:spcAft>
                <a:spcPts val="1200"/>
              </a:spcAft>
            </a:pPr>
            <a:r>
              <a:rPr lang="en-GB" sz="2400" dirty="0"/>
              <a:t>If the gain is increased to ×10 (green line) the amplifier only works effectively up to about 100 kHz. This is still suitable for audio</a:t>
            </a:r>
          </a:p>
          <a:p>
            <a:pPr>
              <a:spcAft>
                <a:spcPts val="1200"/>
              </a:spcAft>
            </a:pPr>
            <a:r>
              <a:rPr lang="en-GB" sz="2400" dirty="0"/>
              <a:t>At a gain of ×1000 (red line) the amplifier only works effectively up to a frequency of 1 </a:t>
            </a:r>
            <a:r>
              <a:rPr lang="en-GB" sz="2400" dirty="0" err="1"/>
              <a:t>KHz</a:t>
            </a:r>
            <a:r>
              <a:rPr lang="en-GB" sz="2400" dirty="0"/>
              <a:t> before the gains starts to reduce and the Output voltage starts to decrease</a:t>
            </a:r>
          </a:p>
          <a:p>
            <a:pPr>
              <a:spcAft>
                <a:spcPts val="1200"/>
              </a:spcAft>
            </a:pPr>
            <a:r>
              <a:rPr lang="en-GB" sz="2400" dirty="0"/>
              <a:t>If the gain is −100, the bandwidth is 10 kHz</a:t>
            </a:r>
          </a:p>
          <a:p>
            <a:pPr>
              <a:spcAft>
                <a:spcPts val="1200"/>
              </a:spcAft>
            </a:pPr>
            <a:r>
              <a:rPr lang="en-GB" sz="2400" dirty="0"/>
              <a:t>If a bandwidth of 40 kHz is required, the maximum gain is −25</a:t>
            </a:r>
          </a:p>
        </p:txBody>
      </p:sp>
      <p:pic>
        <p:nvPicPr>
          <p:cNvPr id="2" name="Picture 1">
            <a:extLst>
              <a:ext uri="{FF2B5EF4-FFF2-40B4-BE49-F238E27FC236}">
                <a16:creationId xmlns:a16="http://schemas.microsoft.com/office/drawing/2014/main" id="{8128919A-430A-7B18-CAEF-1262C73D3462}"/>
              </a:ext>
            </a:extLst>
          </p:cNvPr>
          <p:cNvPicPr>
            <a:picLocks noChangeAspect="1"/>
          </p:cNvPicPr>
          <p:nvPr/>
        </p:nvPicPr>
        <p:blipFill>
          <a:blip r:embed="rId2"/>
          <a:stretch>
            <a:fillRect/>
          </a:stretch>
        </p:blipFill>
        <p:spPr>
          <a:xfrm>
            <a:off x="457200" y="381000"/>
            <a:ext cx="5067300" cy="3352800"/>
          </a:xfrm>
          <a:prstGeom prst="rect">
            <a:avLst/>
          </a:prstGeom>
        </p:spPr>
      </p:pic>
    </p:spTree>
    <p:extLst>
      <p:ext uri="{BB962C8B-B14F-4D97-AF65-F5344CB8AC3E}">
        <p14:creationId xmlns:p14="http://schemas.microsoft.com/office/powerpoint/2010/main" val="512604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Better Amplifier Circuit</a:t>
            </a:r>
            <a:endParaRPr lang="en-GB" sz="4800" dirty="0"/>
          </a:p>
        </p:txBody>
      </p:sp>
      <p:sp>
        <p:nvSpPr>
          <p:cNvPr id="8" name="TextBox 7"/>
          <p:cNvSpPr txBox="1"/>
          <p:nvPr/>
        </p:nvSpPr>
        <p:spPr>
          <a:xfrm>
            <a:off x="457200" y="4114800"/>
            <a:ext cx="8229600" cy="2590800"/>
          </a:xfrm>
          <a:prstGeom prst="rect">
            <a:avLst/>
          </a:prstGeom>
          <a:noFill/>
        </p:spPr>
        <p:txBody>
          <a:bodyPr wrap="square" rtlCol="0">
            <a:normAutofit lnSpcReduction="10000"/>
          </a:bodyPr>
          <a:lstStyle/>
          <a:p>
            <a:pPr>
              <a:spcAft>
                <a:spcPts val="1200"/>
              </a:spcAft>
            </a:pPr>
            <a:r>
              <a:rPr lang="en-GB" sz="2400" dirty="0"/>
              <a:t>When used in reality, amplifiers are often decoupled which means that the input and output are connected through capacitors to stop any spurious D.C. signals compromising the performance of the amplifier</a:t>
            </a:r>
          </a:p>
          <a:p>
            <a:pPr>
              <a:spcAft>
                <a:spcPts val="1200"/>
              </a:spcAft>
            </a:pPr>
            <a:r>
              <a:rPr lang="en-GB" sz="2400" dirty="0"/>
              <a:t>Depending on what circuit or transducer the amplifier is attached to, a resistor may also be needed on the output down to 0 V.</a:t>
            </a:r>
          </a:p>
        </p:txBody>
      </p:sp>
      <p:pic>
        <p:nvPicPr>
          <p:cNvPr id="2" name="Picture 1">
            <a:extLst>
              <a:ext uri="{FF2B5EF4-FFF2-40B4-BE49-F238E27FC236}">
                <a16:creationId xmlns:a16="http://schemas.microsoft.com/office/drawing/2014/main" id="{06674752-BA30-AFC5-284D-869D51FDDA35}"/>
              </a:ext>
            </a:extLst>
          </p:cNvPr>
          <p:cNvPicPr>
            <a:picLocks noChangeAspect="1"/>
          </p:cNvPicPr>
          <p:nvPr/>
        </p:nvPicPr>
        <p:blipFill>
          <a:blip r:embed="rId2"/>
          <a:stretch>
            <a:fillRect/>
          </a:stretch>
        </p:blipFill>
        <p:spPr>
          <a:xfrm>
            <a:off x="2007393" y="1371600"/>
            <a:ext cx="5129213" cy="2494293"/>
          </a:xfrm>
          <a:prstGeom prst="rect">
            <a:avLst/>
          </a:prstGeom>
        </p:spPr>
      </p:pic>
    </p:spTree>
    <p:extLst>
      <p:ext uri="{BB962C8B-B14F-4D97-AF65-F5344CB8AC3E}">
        <p14:creationId xmlns:p14="http://schemas.microsoft.com/office/powerpoint/2010/main" val="4013512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Better Amplifier Circuit</a:t>
            </a:r>
            <a:endParaRPr lang="en-GB" sz="4800" dirty="0"/>
          </a:p>
        </p:txBody>
      </p:sp>
      <p:sp>
        <p:nvSpPr>
          <p:cNvPr id="8" name="TextBox 7"/>
          <p:cNvSpPr txBox="1"/>
          <p:nvPr/>
        </p:nvSpPr>
        <p:spPr>
          <a:xfrm>
            <a:off x="457200" y="4114800"/>
            <a:ext cx="8229600" cy="2590800"/>
          </a:xfrm>
          <a:prstGeom prst="rect">
            <a:avLst/>
          </a:prstGeom>
          <a:noFill/>
        </p:spPr>
        <p:txBody>
          <a:bodyPr wrap="square" rtlCol="0">
            <a:normAutofit fontScale="92500"/>
          </a:bodyPr>
          <a:lstStyle/>
          <a:p>
            <a:pPr>
              <a:spcAft>
                <a:spcPts val="1200"/>
              </a:spcAft>
            </a:pPr>
            <a:r>
              <a:rPr lang="en-GB" sz="2400" dirty="0"/>
              <a:t>The capacitor on the input is usually a non-electrolytic type, nominally 1 µF or less. The capacitor on the output is ideally a non-electrolytic type but sometimes larger value electrolytic capacitors need to be used if the amplifier is providing significant current to the next stage.</a:t>
            </a:r>
          </a:p>
          <a:p>
            <a:pPr>
              <a:spcAft>
                <a:spcPts val="1200"/>
              </a:spcAft>
            </a:pPr>
            <a:r>
              <a:rPr lang="en-GB" sz="2400" dirty="0"/>
              <a:t>The addition of capacitors to the input and output can reduce the bandwidth of the amplifier.</a:t>
            </a:r>
          </a:p>
          <a:p>
            <a:pPr>
              <a:spcAft>
                <a:spcPts val="1200"/>
              </a:spcAft>
            </a:pPr>
            <a:endParaRPr lang="en-GB" sz="2400" dirty="0"/>
          </a:p>
          <a:p>
            <a:pPr>
              <a:spcAft>
                <a:spcPts val="1200"/>
              </a:spcAft>
            </a:pPr>
            <a:endParaRPr lang="en-GB" sz="2400" dirty="0"/>
          </a:p>
        </p:txBody>
      </p:sp>
      <p:pic>
        <p:nvPicPr>
          <p:cNvPr id="2" name="Picture 1">
            <a:extLst>
              <a:ext uri="{FF2B5EF4-FFF2-40B4-BE49-F238E27FC236}">
                <a16:creationId xmlns:a16="http://schemas.microsoft.com/office/drawing/2014/main" id="{06674752-BA30-AFC5-284D-869D51FDDA35}"/>
              </a:ext>
            </a:extLst>
          </p:cNvPr>
          <p:cNvPicPr>
            <a:picLocks noChangeAspect="1"/>
          </p:cNvPicPr>
          <p:nvPr/>
        </p:nvPicPr>
        <p:blipFill>
          <a:blip r:embed="rId2"/>
          <a:stretch>
            <a:fillRect/>
          </a:stretch>
        </p:blipFill>
        <p:spPr>
          <a:xfrm>
            <a:off x="2007393" y="1371600"/>
            <a:ext cx="5129213" cy="2494293"/>
          </a:xfrm>
          <a:prstGeom prst="rect">
            <a:avLst/>
          </a:prstGeom>
        </p:spPr>
      </p:pic>
    </p:spTree>
    <p:extLst>
      <p:ext uri="{BB962C8B-B14F-4D97-AF65-F5344CB8AC3E}">
        <p14:creationId xmlns:p14="http://schemas.microsoft.com/office/powerpoint/2010/main" val="36786528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769441"/>
          </a:xfrm>
          <a:prstGeom prst="rect">
            <a:avLst/>
          </a:prstGeom>
          <a:solidFill>
            <a:schemeClr val="tx2"/>
          </a:solidFill>
        </p:spPr>
        <p:txBody>
          <a:bodyPr wrap="square" rtlCol="0">
            <a:spAutoFit/>
          </a:bodyPr>
          <a:lstStyle/>
          <a:p>
            <a:pPr algn="ctr"/>
            <a:r>
              <a:rPr lang="en-GB" sz="4400" dirty="0">
                <a:solidFill>
                  <a:schemeClr val="bg1">
                    <a:lumMod val="95000"/>
                  </a:schemeClr>
                </a:solidFill>
              </a:rPr>
              <a:t>How the inverting amplifier works</a:t>
            </a:r>
            <a:endParaRPr lang="en-GB" sz="4400" dirty="0"/>
          </a:p>
        </p:txBody>
      </p:sp>
      <p:sp>
        <p:nvSpPr>
          <p:cNvPr id="8" name="TextBox 7"/>
          <p:cNvSpPr txBox="1"/>
          <p:nvPr/>
        </p:nvSpPr>
        <p:spPr>
          <a:xfrm>
            <a:off x="457200" y="4419600"/>
            <a:ext cx="8229600" cy="2057400"/>
          </a:xfrm>
          <a:prstGeom prst="rect">
            <a:avLst/>
          </a:prstGeom>
          <a:noFill/>
        </p:spPr>
        <p:txBody>
          <a:bodyPr wrap="square" rtlCol="0">
            <a:normAutofit/>
          </a:bodyPr>
          <a:lstStyle/>
          <a:p>
            <a:pPr>
              <a:spcAft>
                <a:spcPts val="1200"/>
              </a:spcAft>
            </a:pPr>
            <a:r>
              <a:rPr lang="en-GB" sz="2400" dirty="0"/>
              <a:t>When considering amplifiers made from Op-Amps there are two basic assumptions:</a:t>
            </a:r>
          </a:p>
          <a:p>
            <a:pPr marL="342900" indent="-342900">
              <a:spcAft>
                <a:spcPts val="1200"/>
              </a:spcAft>
              <a:buFont typeface="Arial" panose="020B0604020202020204" pitchFamily="34" charset="0"/>
              <a:buChar char="•"/>
            </a:pPr>
            <a:r>
              <a:rPr lang="en-GB" sz="2400" dirty="0"/>
              <a:t>The open loop gain (A</a:t>
            </a:r>
            <a:r>
              <a:rPr lang="en-GB" sz="2400" baseline="-25000" dirty="0"/>
              <a:t>0</a:t>
            </a:r>
            <a:r>
              <a:rPr lang="en-GB" sz="2400" dirty="0"/>
              <a:t>) of the Op-Amp is very large</a:t>
            </a:r>
          </a:p>
          <a:p>
            <a:pPr marL="342900" indent="-342900">
              <a:spcAft>
                <a:spcPts val="1200"/>
              </a:spcAft>
              <a:buFont typeface="Arial" panose="020B0604020202020204" pitchFamily="34" charset="0"/>
              <a:buChar char="•"/>
            </a:pPr>
            <a:r>
              <a:rPr lang="en-GB" sz="2400" dirty="0"/>
              <a:t>No current flows in to the inverting and non-inverting inputs</a:t>
            </a:r>
          </a:p>
          <a:p>
            <a:pPr>
              <a:spcAft>
                <a:spcPts val="1200"/>
              </a:spcAft>
            </a:pPr>
            <a:endParaRPr lang="en-GB" sz="2400" dirty="0"/>
          </a:p>
        </p:txBody>
      </p:sp>
      <p:pic>
        <p:nvPicPr>
          <p:cNvPr id="2" name="Picture 1">
            <a:extLst>
              <a:ext uri="{FF2B5EF4-FFF2-40B4-BE49-F238E27FC236}">
                <a16:creationId xmlns:a16="http://schemas.microsoft.com/office/drawing/2014/main" id="{CB8A579C-F145-2A4C-1BEA-549735340555}"/>
              </a:ext>
            </a:extLst>
          </p:cNvPr>
          <p:cNvPicPr>
            <a:picLocks noChangeAspect="1"/>
          </p:cNvPicPr>
          <p:nvPr/>
        </p:nvPicPr>
        <p:blipFill>
          <a:blip r:embed="rId2"/>
          <a:stretch>
            <a:fillRect/>
          </a:stretch>
        </p:blipFill>
        <p:spPr>
          <a:xfrm>
            <a:off x="1562100" y="1219200"/>
            <a:ext cx="6019800" cy="3105150"/>
          </a:xfrm>
          <a:prstGeom prst="rect">
            <a:avLst/>
          </a:prstGeom>
        </p:spPr>
      </p:pic>
    </p:spTree>
    <p:extLst>
      <p:ext uri="{BB962C8B-B14F-4D97-AF65-F5344CB8AC3E}">
        <p14:creationId xmlns:p14="http://schemas.microsoft.com/office/powerpoint/2010/main" val="3543601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Negative Feedback</a:t>
            </a:r>
            <a:endParaRPr lang="en-GB" sz="4800" dirty="0"/>
          </a:p>
        </p:txBody>
      </p:sp>
      <p:sp>
        <p:nvSpPr>
          <p:cNvPr id="8" name="TextBox 7"/>
          <p:cNvSpPr txBox="1"/>
          <p:nvPr/>
        </p:nvSpPr>
        <p:spPr>
          <a:xfrm>
            <a:off x="457200" y="1371600"/>
            <a:ext cx="8229600" cy="5105400"/>
          </a:xfrm>
          <a:prstGeom prst="rect">
            <a:avLst/>
          </a:prstGeom>
          <a:noFill/>
        </p:spPr>
        <p:txBody>
          <a:bodyPr wrap="square" rtlCol="0">
            <a:normAutofit fontScale="85000" lnSpcReduction="10000"/>
          </a:bodyPr>
          <a:lstStyle/>
          <a:p>
            <a:pPr>
              <a:spcAft>
                <a:spcPts val="1200"/>
              </a:spcAft>
            </a:pPr>
            <a:r>
              <a:rPr lang="en-GB" sz="2400" dirty="0"/>
              <a:t>Recall that </a:t>
            </a:r>
            <a:r>
              <a:rPr lang="en-GB" sz="2400" dirty="0" err="1"/>
              <a:t>V</a:t>
            </a:r>
            <a:r>
              <a:rPr lang="en-GB" sz="2400" baseline="-25000" dirty="0" err="1"/>
              <a:t>out</a:t>
            </a:r>
            <a:r>
              <a:rPr lang="en-GB" sz="2400" dirty="0"/>
              <a:t> = A</a:t>
            </a:r>
            <a:r>
              <a:rPr lang="en-GB" sz="2400" baseline="-25000" dirty="0"/>
              <a:t>0</a:t>
            </a:r>
            <a:r>
              <a:rPr lang="en-GB" sz="2400" dirty="0"/>
              <a:t> × (V</a:t>
            </a:r>
            <a:r>
              <a:rPr lang="en-GB" sz="2400" baseline="-25000" dirty="0"/>
              <a:t>+</a:t>
            </a:r>
            <a:r>
              <a:rPr lang="en-GB" sz="2400" dirty="0"/>
              <a:t> − V</a:t>
            </a:r>
            <a:r>
              <a:rPr lang="en-GB" sz="2400" baseline="-25000" dirty="0"/>
              <a:t>−</a:t>
            </a:r>
            <a:r>
              <a:rPr lang="en-GB" sz="2400" dirty="0"/>
              <a:t>) where A</a:t>
            </a:r>
            <a:r>
              <a:rPr lang="en-GB" sz="2400" baseline="-25000" dirty="0"/>
              <a:t>0</a:t>
            </a:r>
            <a:r>
              <a:rPr lang="en-GB" sz="2400" dirty="0"/>
              <a:t> = 10</a:t>
            </a:r>
            <a:r>
              <a:rPr lang="en-GB" sz="2400" baseline="30000" dirty="0"/>
              <a:t>6</a:t>
            </a:r>
            <a:r>
              <a:rPr lang="en-GB" sz="2400" dirty="0"/>
              <a:t> and so a difference between V</a:t>
            </a:r>
            <a:r>
              <a:rPr lang="en-GB" sz="2400" baseline="-25000" dirty="0"/>
              <a:t>+</a:t>
            </a:r>
            <a:r>
              <a:rPr lang="en-GB" sz="2400" dirty="0"/>
              <a:t> and V</a:t>
            </a:r>
            <a:r>
              <a:rPr lang="en-GB" sz="2400" baseline="-25000" dirty="0"/>
              <a:t>−</a:t>
            </a:r>
            <a:r>
              <a:rPr lang="en-GB" sz="2400" dirty="0"/>
              <a:t> of more than a few µV will result in a large (saturated) output voltage</a:t>
            </a:r>
          </a:p>
          <a:p>
            <a:pPr>
              <a:spcAft>
                <a:spcPts val="1200"/>
              </a:spcAft>
            </a:pPr>
            <a:r>
              <a:rPr lang="en-GB" sz="2400" dirty="0"/>
              <a:t>The feedback resistor ensures that voltage at the inverting input is very similar (within a few microvolts) to the voltage at the non-inverting input</a:t>
            </a:r>
          </a:p>
          <a:p>
            <a:pPr>
              <a:spcAft>
                <a:spcPts val="1200"/>
              </a:spcAft>
            </a:pPr>
            <a:r>
              <a:rPr lang="en-GB" sz="2400" dirty="0"/>
              <a:t>As the non-inverting input is connected to ground (0 V) then the inverting input must also be very close to 0 V and is called a virtual earth</a:t>
            </a:r>
          </a:p>
          <a:p>
            <a:pPr>
              <a:spcAft>
                <a:spcPts val="1200"/>
              </a:spcAft>
            </a:pPr>
            <a:r>
              <a:rPr lang="en-GB" sz="2400" dirty="0"/>
              <a:t>R</a:t>
            </a:r>
            <a:r>
              <a:rPr lang="en-GB" sz="2400" baseline="-25000" dirty="0"/>
              <a:t>i</a:t>
            </a:r>
            <a:r>
              <a:rPr lang="en-GB" sz="2400" dirty="0"/>
              <a:t> and R</a:t>
            </a:r>
            <a:r>
              <a:rPr lang="en-GB" sz="2400" baseline="-25000" dirty="0"/>
              <a:t>f</a:t>
            </a:r>
            <a:r>
              <a:rPr lang="en-GB" sz="2400" dirty="0"/>
              <a:t> form a potential divider with V</a:t>
            </a:r>
            <a:r>
              <a:rPr lang="en-GB" sz="2400" baseline="-25000" dirty="0"/>
              <a:t>in</a:t>
            </a:r>
            <a:r>
              <a:rPr lang="en-GB" sz="2400" dirty="0"/>
              <a:t> at one end, </a:t>
            </a:r>
            <a:r>
              <a:rPr lang="en-GB" sz="2400" dirty="0" err="1"/>
              <a:t>V</a:t>
            </a:r>
            <a:r>
              <a:rPr lang="en-GB" sz="2400" baseline="-25000" dirty="0" err="1"/>
              <a:t>out</a:t>
            </a:r>
            <a:r>
              <a:rPr lang="en-GB" sz="2400" dirty="0"/>
              <a:t> at the other end and the inverting input at approximately 0 V in the middle</a:t>
            </a:r>
          </a:p>
          <a:p>
            <a:pPr>
              <a:spcAft>
                <a:spcPts val="1200"/>
              </a:spcAft>
            </a:pPr>
            <a:r>
              <a:rPr lang="en-GB" sz="2400" dirty="0"/>
              <a:t>The feedback works because if V</a:t>
            </a:r>
            <a:r>
              <a:rPr lang="en-GB" sz="2400" baseline="-25000" dirty="0"/>
              <a:t>in</a:t>
            </a:r>
            <a:r>
              <a:rPr lang="en-GB" sz="2400" dirty="0"/>
              <a:t> is positive and rises, the voltage at the inverting input rises as a consequence. This increases the difference between the inverting and non-inverting inputs and causes </a:t>
            </a:r>
            <a:r>
              <a:rPr lang="en-GB" sz="2400" dirty="0" err="1"/>
              <a:t>V</a:t>
            </a:r>
            <a:r>
              <a:rPr lang="en-GB" sz="2400" baseline="-25000" dirty="0" err="1"/>
              <a:t>out</a:t>
            </a:r>
            <a:r>
              <a:rPr lang="en-GB" sz="2400" dirty="0"/>
              <a:t> to change. As the inverting input is bigger than the non-inverting input in this case then </a:t>
            </a:r>
            <a:r>
              <a:rPr lang="en-GB" sz="2400" dirty="0" err="1"/>
              <a:t>V</a:t>
            </a:r>
            <a:r>
              <a:rPr lang="en-GB" sz="2400" baseline="-25000" dirty="0" err="1"/>
              <a:t>out</a:t>
            </a:r>
            <a:r>
              <a:rPr lang="en-GB" sz="2400" dirty="0"/>
              <a:t> becomes more negative. As </a:t>
            </a:r>
            <a:r>
              <a:rPr lang="en-GB" sz="2400" dirty="0" err="1"/>
              <a:t>V</a:t>
            </a:r>
            <a:r>
              <a:rPr lang="en-GB" sz="2400" baseline="-25000" dirty="0" err="1"/>
              <a:t>out</a:t>
            </a:r>
            <a:r>
              <a:rPr lang="en-GB" sz="2400" dirty="0"/>
              <a:t> becomes more negative the voltage at the inverting input falls again until it is approximately 0 V once more. Therefore a change in the input voltage causes an opposing change in the output voltage to keep the inverting input at (or very close to) zero</a:t>
            </a:r>
          </a:p>
        </p:txBody>
      </p:sp>
    </p:spTree>
    <p:extLst>
      <p:ext uri="{BB962C8B-B14F-4D97-AF65-F5344CB8AC3E}">
        <p14:creationId xmlns:p14="http://schemas.microsoft.com/office/powerpoint/2010/main" val="6589399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Gain Equation</a:t>
            </a:r>
            <a:endParaRPr lang="en-GB" sz="4800" dirty="0"/>
          </a:p>
        </p:txBody>
      </p:sp>
      <mc:AlternateContent xmlns:mc="http://schemas.openxmlformats.org/markup-compatibility/2006" xmlns:a14="http://schemas.microsoft.com/office/drawing/2010/main">
        <mc:Choice Requires="a14">
          <p:sp>
            <p:nvSpPr>
              <p:cNvPr id="8" name="TextBox 7"/>
              <p:cNvSpPr txBox="1"/>
              <p:nvPr/>
            </p:nvSpPr>
            <p:spPr>
              <a:xfrm>
                <a:off x="457200" y="1371600"/>
                <a:ext cx="8229600" cy="5105400"/>
              </a:xfrm>
              <a:prstGeom prst="rect">
                <a:avLst/>
              </a:prstGeom>
              <a:noFill/>
            </p:spPr>
            <p:txBody>
              <a:bodyPr wrap="square" rtlCol="0">
                <a:normAutofit/>
              </a:bodyPr>
              <a:lstStyle/>
              <a:p>
                <a:pPr>
                  <a:spcAft>
                    <a:spcPts val="1200"/>
                  </a:spcAft>
                </a:pPr>
                <a:r>
                  <a:rPr lang="en-GB" sz="2400" dirty="0"/>
                  <a:t>Assume Vin is positive (as shown in the previous diagram)</a:t>
                </a:r>
              </a:p>
              <a:p>
                <a:pPr>
                  <a:spcAft>
                    <a:spcPts val="1200"/>
                  </a:spcAft>
                </a:pPr>
                <a:r>
                  <a:rPr lang="en-GB" sz="2400" dirty="0"/>
                  <a:t>The current in the input resistor is given by </a:t>
                </a:r>
                <a14:m>
                  <m:oMath xmlns:m="http://schemas.openxmlformats.org/officeDocument/2006/math">
                    <m:r>
                      <a:rPr lang="en-GB" sz="2400" i="1" dirty="0" smtClean="0">
                        <a:latin typeface="Cambria Math" panose="02040503050406030204" pitchFamily="18" charset="0"/>
                      </a:rPr>
                      <m:t>𝐼</m:t>
                    </m:r>
                    <m:r>
                      <a:rPr lang="en-GB" sz="2400" i="1" dirty="0" smtClean="0">
                        <a:latin typeface="Cambria Math" panose="02040503050406030204" pitchFamily="18" charset="0"/>
                      </a:rPr>
                      <m:t> = </m:t>
                    </m:r>
                    <m:r>
                      <a:rPr lang="en-GB" sz="2400" i="1" dirty="0" smtClean="0">
                        <a:latin typeface="Cambria Math" panose="02040503050406030204" pitchFamily="18" charset="0"/>
                      </a:rPr>
                      <m:t>𝑉𝑖𝑛</m:t>
                    </m:r>
                    <m:r>
                      <a:rPr lang="en-GB" sz="2400" i="1" dirty="0" smtClean="0">
                        <a:latin typeface="Cambria Math" panose="02040503050406030204" pitchFamily="18" charset="0"/>
                      </a:rPr>
                      <m:t> / </m:t>
                    </m:r>
                    <m:r>
                      <a:rPr lang="en-GB" sz="2400" i="1" dirty="0" smtClean="0">
                        <a:latin typeface="Cambria Math" panose="02040503050406030204" pitchFamily="18" charset="0"/>
                      </a:rPr>
                      <m:t>𝑅𝑖</m:t>
                    </m:r>
                    <m:r>
                      <a:rPr lang="en-GB" sz="2400" i="1" dirty="0" smtClean="0">
                        <a:latin typeface="Cambria Math" panose="02040503050406030204" pitchFamily="18" charset="0"/>
                      </a:rPr>
                      <m:t> </m:t>
                    </m:r>
                  </m:oMath>
                </a14:m>
                <a:r>
                  <a:rPr lang="en-GB" sz="2400" dirty="0"/>
                  <a:t>because the virtual earth means that the V</a:t>
                </a:r>
                <a:r>
                  <a:rPr lang="en-GB" sz="2400" baseline="-25000" dirty="0"/>
                  <a:t>in</a:t>
                </a:r>
                <a:r>
                  <a:rPr lang="en-GB" sz="2400" dirty="0"/>
                  <a:t> is the potential difference across the resistor</a:t>
                </a:r>
              </a:p>
              <a:p>
                <a:pPr>
                  <a:spcAft>
                    <a:spcPts val="1200"/>
                  </a:spcAft>
                </a:pPr>
                <a:r>
                  <a:rPr lang="en-GB" sz="2400" dirty="0"/>
                  <a:t>As no current flows in to the inverting input, the current in the input resistor also flows through the feedback resistor</a:t>
                </a:r>
              </a:p>
              <a:p>
                <a:pPr>
                  <a:spcAft>
                    <a:spcPts val="1200"/>
                  </a:spcAft>
                </a:pPr>
                <a:r>
                  <a:rPr lang="en-GB" sz="2400" dirty="0"/>
                  <a:t>To make the current flow from the virtual earth in the direction shown </a:t>
                </a:r>
                <a:r>
                  <a:rPr lang="en-GB" sz="2400" dirty="0" err="1"/>
                  <a:t>V</a:t>
                </a:r>
                <a:r>
                  <a:rPr lang="en-GB" sz="2400" baseline="-25000" dirty="0" err="1"/>
                  <a:t>out</a:t>
                </a:r>
                <a:r>
                  <a:rPr lang="en-GB" sz="2400" dirty="0"/>
                  <a:t> must be negative</a:t>
                </a:r>
              </a:p>
              <a:p>
                <a:pPr>
                  <a:spcAft>
                    <a:spcPts val="1200"/>
                  </a:spcAft>
                </a:pPr>
                <a:r>
                  <a:rPr lang="en-GB" sz="2400" dirty="0"/>
                  <a:t>Therefore </a:t>
                </a:r>
                <a14:m>
                  <m:oMath xmlns:m="http://schemas.openxmlformats.org/officeDocument/2006/math">
                    <m:r>
                      <a:rPr lang="en-GB" sz="2400" i="1" dirty="0" smtClean="0">
                        <a:latin typeface="Cambria Math" panose="02040503050406030204" pitchFamily="18" charset="0"/>
                      </a:rPr>
                      <m:t>𝐼</m:t>
                    </m:r>
                    <m:r>
                      <a:rPr lang="en-GB" sz="2400" i="1" dirty="0" smtClean="0">
                        <a:latin typeface="Cambria Math" panose="02040503050406030204" pitchFamily="18" charset="0"/>
                      </a:rPr>
                      <m:t> = −</m:t>
                    </m:r>
                    <m:r>
                      <a:rPr lang="en-GB" sz="2400" i="1" dirty="0" err="1" smtClean="0">
                        <a:latin typeface="Cambria Math" panose="02040503050406030204" pitchFamily="18" charset="0"/>
                      </a:rPr>
                      <m:t>𝑉</m:t>
                    </m:r>
                    <m:r>
                      <a:rPr lang="en-GB" sz="2400" i="1" baseline="-25000" dirty="0" err="1" smtClean="0">
                        <a:latin typeface="Cambria Math" panose="02040503050406030204" pitchFamily="18" charset="0"/>
                      </a:rPr>
                      <m:t>𝑜𝑢𝑡</m:t>
                    </m:r>
                    <m:r>
                      <a:rPr lang="en-GB" sz="2400" i="1" dirty="0" smtClean="0">
                        <a:latin typeface="Cambria Math" panose="02040503050406030204" pitchFamily="18" charset="0"/>
                      </a:rPr>
                      <m:t> / </m:t>
                    </m:r>
                    <m:r>
                      <a:rPr lang="en-GB" sz="2400" i="1" dirty="0" smtClean="0">
                        <a:latin typeface="Cambria Math" panose="02040503050406030204" pitchFamily="18" charset="0"/>
                      </a:rPr>
                      <m:t>𝑅𝑓</m:t>
                    </m:r>
                  </m:oMath>
                </a14:m>
                <a:endParaRPr lang="en-GB" sz="2400" baseline="-25000" dirty="0"/>
              </a:p>
              <a:p>
                <a:pPr>
                  <a:spcAft>
                    <a:spcPts val="1200"/>
                  </a:spcAft>
                </a:pPr>
                <a:r>
                  <a:rPr lang="en-GB" sz="2400" dirty="0"/>
                  <a:t>Equating the currents leads to the gain equation</a:t>
                </a:r>
              </a:p>
            </p:txBody>
          </p:sp>
        </mc:Choice>
        <mc:Fallback xmlns="">
          <p:sp>
            <p:nvSpPr>
              <p:cNvPr id="8" name="TextBox 7"/>
              <p:cNvSpPr txBox="1">
                <a:spLocks noRot="1" noChangeAspect="1" noMove="1" noResize="1" noEditPoints="1" noAdjustHandles="1" noChangeArrowheads="1" noChangeShapeType="1" noTextEdit="1"/>
              </p:cNvSpPr>
              <p:nvPr/>
            </p:nvSpPr>
            <p:spPr>
              <a:xfrm>
                <a:off x="457200" y="1371600"/>
                <a:ext cx="8229600" cy="5105400"/>
              </a:xfrm>
              <a:prstGeom prst="rect">
                <a:avLst/>
              </a:prstGeom>
              <a:blipFill>
                <a:blip r:embed="rId2"/>
                <a:stretch>
                  <a:fillRect l="-1111" t="-955" r="-1630"/>
                </a:stretch>
              </a:blipFill>
            </p:spPr>
            <p:txBody>
              <a:bodyPr/>
              <a:lstStyle/>
              <a:p>
                <a:r>
                  <a:rPr lang="en-GB">
                    <a:noFill/>
                  </a:rPr>
                  <a:t> </a:t>
                </a:r>
              </a:p>
            </p:txBody>
          </p:sp>
        </mc:Fallback>
      </mc:AlternateContent>
    </p:spTree>
    <p:extLst>
      <p:ext uri="{BB962C8B-B14F-4D97-AF65-F5344CB8AC3E}">
        <p14:creationId xmlns:p14="http://schemas.microsoft.com/office/powerpoint/2010/main" val="3093216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Gain Equation part 2</a:t>
            </a:r>
            <a:endParaRPr lang="en-GB" sz="4800" dirty="0"/>
          </a:p>
        </p:txBody>
      </p:sp>
      <mc:AlternateContent xmlns:mc="http://schemas.openxmlformats.org/markup-compatibility/2006" xmlns:a14="http://schemas.microsoft.com/office/drawing/2010/main">
        <mc:Choice Requires="a14">
          <p:sp>
            <p:nvSpPr>
              <p:cNvPr id="8" name="TextBox 7"/>
              <p:cNvSpPr txBox="1"/>
              <p:nvPr/>
            </p:nvSpPr>
            <p:spPr>
              <a:xfrm>
                <a:off x="457200" y="3505200"/>
                <a:ext cx="8229600" cy="3124200"/>
              </a:xfrm>
              <a:prstGeom prst="rect">
                <a:avLst/>
              </a:prstGeom>
              <a:noFill/>
            </p:spPr>
            <p:txBody>
              <a:bodyPr wrap="square" rtlCol="0">
                <a:normAutofit lnSpcReduction="10000"/>
              </a:bodyPr>
              <a:lstStyle/>
              <a:p>
                <a:pPr>
                  <a:spcAft>
                    <a:spcPts val="1200"/>
                  </a:spcAft>
                </a:pPr>
                <a:r>
                  <a:rPr lang="en-GB" sz="2400" dirty="0"/>
                  <a:t>Recall, gain is defined as:</a:t>
                </a:r>
              </a:p>
              <a:p>
                <a:pPr>
                  <a:spcAft>
                    <a:spcPts val="1200"/>
                  </a:spcAft>
                </a:pPr>
                <a14:m>
                  <m:oMathPara xmlns:m="http://schemas.openxmlformats.org/officeDocument/2006/math">
                    <m:oMathParaPr>
                      <m:jc m:val="centerGroup"/>
                    </m:oMathParaPr>
                    <m:oMath xmlns:m="http://schemas.openxmlformats.org/officeDocument/2006/math">
                      <m:r>
                        <a:rPr lang="en-GB" sz="2400" i="1" dirty="0" smtClean="0">
                          <a:latin typeface="Cambria Math" panose="02040503050406030204" pitchFamily="18" charset="0"/>
                        </a:rPr>
                        <m:t>𝐺𝑎𝑖𝑛</m:t>
                      </m:r>
                      <m:r>
                        <a:rPr lang="en-GB" sz="2400" i="1" dirty="0" smtClean="0">
                          <a:latin typeface="Cambria Math" panose="02040503050406030204" pitchFamily="18" charset="0"/>
                        </a:rPr>
                        <m:t> = </m:t>
                      </m:r>
                      <m:r>
                        <a:rPr lang="en-GB" sz="2400" i="1" dirty="0" err="1" smtClean="0">
                          <a:latin typeface="Cambria Math" panose="02040503050406030204" pitchFamily="18" charset="0"/>
                        </a:rPr>
                        <m:t>𝑉</m:t>
                      </m:r>
                      <m:r>
                        <a:rPr lang="en-GB" sz="2400" i="1" baseline="-25000" dirty="0" err="1" smtClean="0">
                          <a:latin typeface="Cambria Math" panose="02040503050406030204" pitchFamily="18" charset="0"/>
                        </a:rPr>
                        <m:t>𝑜𝑢𝑡</m:t>
                      </m:r>
                      <m:r>
                        <a:rPr lang="en-GB" sz="2400" i="1" dirty="0" smtClean="0">
                          <a:latin typeface="Cambria Math" panose="02040503050406030204" pitchFamily="18" charset="0"/>
                        </a:rPr>
                        <m:t> / </m:t>
                      </m:r>
                      <m:r>
                        <a:rPr lang="en-GB" sz="2400" i="1" dirty="0" smtClean="0">
                          <a:latin typeface="Cambria Math" panose="02040503050406030204" pitchFamily="18" charset="0"/>
                        </a:rPr>
                        <m:t>𝑉𝑖𝑛</m:t>
                      </m:r>
                    </m:oMath>
                  </m:oMathPara>
                </a14:m>
                <a:endParaRPr lang="en-GB" sz="2400" baseline="-25000" dirty="0"/>
              </a:p>
              <a:p>
                <a:pPr>
                  <a:spcAft>
                    <a:spcPts val="1200"/>
                  </a:spcAft>
                </a:pPr>
                <a:r>
                  <a:rPr lang="en-GB" sz="2400" dirty="0"/>
                  <a:t>We have</a:t>
                </a:r>
              </a:p>
              <a:p>
                <a:pPr>
                  <a:spcAft>
                    <a:spcPts val="1200"/>
                  </a:spcAft>
                </a:pPr>
                <a14:m>
                  <m:oMathPara xmlns:m="http://schemas.openxmlformats.org/officeDocument/2006/math">
                    <m:oMathParaPr>
                      <m:jc m:val="centerGroup"/>
                    </m:oMathParaPr>
                    <m:oMath xmlns:m="http://schemas.openxmlformats.org/officeDocument/2006/math">
                      <m:r>
                        <a:rPr lang="en-GB" sz="2400" i="1" dirty="0" smtClean="0">
                          <a:latin typeface="Cambria Math" panose="02040503050406030204" pitchFamily="18" charset="0"/>
                        </a:rPr>
                        <m:t>𝐼</m:t>
                      </m:r>
                      <m:r>
                        <a:rPr lang="en-GB" sz="2400" i="1" dirty="0" smtClean="0">
                          <a:latin typeface="Cambria Math" panose="02040503050406030204" pitchFamily="18" charset="0"/>
                        </a:rPr>
                        <m:t> = </m:t>
                      </m:r>
                      <m:r>
                        <a:rPr lang="en-GB" sz="2400" i="1" dirty="0" smtClean="0">
                          <a:latin typeface="Cambria Math" panose="02040503050406030204" pitchFamily="18" charset="0"/>
                        </a:rPr>
                        <m:t>𝑉𝑖𝑛</m:t>
                      </m:r>
                      <m:r>
                        <a:rPr lang="en-GB" sz="2400" i="1" dirty="0" smtClean="0">
                          <a:latin typeface="Cambria Math" panose="02040503050406030204" pitchFamily="18" charset="0"/>
                        </a:rPr>
                        <m:t> / </m:t>
                      </m:r>
                      <m:r>
                        <a:rPr lang="en-GB" sz="2400" i="1" dirty="0" smtClean="0">
                          <a:latin typeface="Cambria Math" panose="02040503050406030204" pitchFamily="18" charset="0"/>
                        </a:rPr>
                        <m:t>𝑅𝑖</m:t>
                      </m:r>
                      <m:r>
                        <a:rPr lang="en-GB" sz="2400" i="1" dirty="0" smtClean="0">
                          <a:latin typeface="Cambria Math" panose="02040503050406030204" pitchFamily="18" charset="0"/>
                        </a:rPr>
                        <m:t> = −</m:t>
                      </m:r>
                      <m:r>
                        <a:rPr lang="en-GB" sz="2400" i="1" dirty="0" err="1" smtClean="0">
                          <a:latin typeface="Cambria Math" panose="02040503050406030204" pitchFamily="18" charset="0"/>
                        </a:rPr>
                        <m:t>𝑉</m:t>
                      </m:r>
                      <m:r>
                        <a:rPr lang="en-GB" sz="2400" i="1" baseline="-25000" dirty="0" err="1" smtClean="0">
                          <a:latin typeface="Cambria Math" panose="02040503050406030204" pitchFamily="18" charset="0"/>
                        </a:rPr>
                        <m:t>𝑜𝑢𝑡</m:t>
                      </m:r>
                      <m:r>
                        <a:rPr lang="en-GB" sz="2400" i="1" dirty="0" smtClean="0">
                          <a:latin typeface="Cambria Math" panose="02040503050406030204" pitchFamily="18" charset="0"/>
                        </a:rPr>
                        <m:t> / </m:t>
                      </m:r>
                      <m:r>
                        <a:rPr lang="en-GB" sz="2400" i="1" dirty="0" smtClean="0">
                          <a:latin typeface="Cambria Math" panose="02040503050406030204" pitchFamily="18" charset="0"/>
                        </a:rPr>
                        <m:t>𝑅𝑓</m:t>
                      </m:r>
                    </m:oMath>
                  </m:oMathPara>
                </a14:m>
                <a:endParaRPr lang="en-GB" sz="2400" baseline="-25000" dirty="0"/>
              </a:p>
              <a:p>
                <a:pPr>
                  <a:spcAft>
                    <a:spcPts val="1200"/>
                  </a:spcAft>
                </a:pPr>
                <a:r>
                  <a:rPr lang="en-GB" sz="2400" dirty="0"/>
                  <a:t>and therefore</a:t>
                </a:r>
              </a:p>
              <a:p>
                <a:pPr>
                  <a:spcAft>
                    <a:spcPts val="1200"/>
                  </a:spcAft>
                </a:pPr>
                <a14:m>
                  <m:oMathPara xmlns:m="http://schemas.openxmlformats.org/officeDocument/2006/math">
                    <m:oMathParaPr>
                      <m:jc m:val="centerGroup"/>
                    </m:oMathParaPr>
                    <m:oMath xmlns:m="http://schemas.openxmlformats.org/officeDocument/2006/math">
                      <m:r>
                        <a:rPr lang="en-GB" sz="2400" i="1" dirty="0" smtClean="0">
                          <a:latin typeface="Cambria Math" panose="02040503050406030204" pitchFamily="18" charset="0"/>
                        </a:rPr>
                        <m:t>𝐺𝑎𝑖𝑛</m:t>
                      </m:r>
                      <m:r>
                        <a:rPr lang="en-GB" sz="2400" i="1" dirty="0" smtClean="0">
                          <a:latin typeface="Cambria Math" panose="02040503050406030204" pitchFamily="18" charset="0"/>
                        </a:rPr>
                        <m:t> = </m:t>
                      </m:r>
                      <m:r>
                        <a:rPr lang="en-GB" sz="2400" i="1" dirty="0" err="1" smtClean="0">
                          <a:latin typeface="Cambria Math" panose="02040503050406030204" pitchFamily="18" charset="0"/>
                        </a:rPr>
                        <m:t>𝑉</m:t>
                      </m:r>
                      <m:r>
                        <a:rPr lang="en-GB" sz="2400" i="1" baseline="-25000" dirty="0" err="1" smtClean="0">
                          <a:latin typeface="Cambria Math" panose="02040503050406030204" pitchFamily="18" charset="0"/>
                        </a:rPr>
                        <m:t>𝑜𝑢𝑡</m:t>
                      </m:r>
                      <m:r>
                        <a:rPr lang="en-GB" sz="2400" i="1" dirty="0" smtClean="0">
                          <a:latin typeface="Cambria Math" panose="02040503050406030204" pitchFamily="18" charset="0"/>
                        </a:rPr>
                        <m:t> / </m:t>
                      </m:r>
                      <m:r>
                        <a:rPr lang="en-GB" sz="2400" i="1" dirty="0" smtClean="0">
                          <a:latin typeface="Cambria Math" panose="02040503050406030204" pitchFamily="18" charset="0"/>
                        </a:rPr>
                        <m:t>𝑉𝑖𝑛</m:t>
                      </m:r>
                      <m:r>
                        <a:rPr lang="en-GB" sz="2400" i="1" dirty="0" smtClean="0">
                          <a:latin typeface="Cambria Math" panose="02040503050406030204" pitchFamily="18" charset="0"/>
                        </a:rPr>
                        <m:t> = −</m:t>
                      </m:r>
                      <m:r>
                        <a:rPr lang="en-GB" sz="2400" i="1" dirty="0" smtClean="0">
                          <a:latin typeface="Cambria Math" panose="02040503050406030204" pitchFamily="18" charset="0"/>
                        </a:rPr>
                        <m:t>𝑅𝑓</m:t>
                      </m:r>
                      <m:r>
                        <a:rPr lang="en-GB" sz="2400" i="1" dirty="0" smtClean="0">
                          <a:latin typeface="Cambria Math" panose="02040503050406030204" pitchFamily="18" charset="0"/>
                        </a:rPr>
                        <m:t> / </m:t>
                      </m:r>
                      <m:r>
                        <a:rPr lang="en-GB" sz="2400" i="1" dirty="0" smtClean="0">
                          <a:latin typeface="Cambria Math" panose="02040503050406030204" pitchFamily="18" charset="0"/>
                        </a:rPr>
                        <m:t>𝑅𝑖</m:t>
                      </m:r>
                    </m:oMath>
                  </m:oMathPara>
                </a14:m>
                <a:endParaRPr lang="en-GB" sz="2400" baseline="-25000" dirty="0"/>
              </a:p>
            </p:txBody>
          </p:sp>
        </mc:Choice>
        <mc:Fallback xmlns="">
          <p:sp>
            <p:nvSpPr>
              <p:cNvPr id="8" name="TextBox 7"/>
              <p:cNvSpPr txBox="1">
                <a:spLocks noRot="1" noChangeAspect="1" noMove="1" noResize="1" noEditPoints="1" noAdjustHandles="1" noChangeArrowheads="1" noChangeShapeType="1" noTextEdit="1"/>
              </p:cNvSpPr>
              <p:nvPr/>
            </p:nvSpPr>
            <p:spPr>
              <a:xfrm>
                <a:off x="457200" y="3505200"/>
                <a:ext cx="8229600" cy="3124200"/>
              </a:xfrm>
              <a:prstGeom prst="rect">
                <a:avLst/>
              </a:prstGeom>
              <a:blipFill>
                <a:blip r:embed="rId2"/>
                <a:stretch>
                  <a:fillRect l="-1111" t="-2729"/>
                </a:stretch>
              </a:blipFill>
            </p:spPr>
            <p:txBody>
              <a:bodyPr/>
              <a:lstStyle/>
              <a:p>
                <a:r>
                  <a:rPr lang="en-GB">
                    <a:noFill/>
                  </a:rPr>
                  <a:t> </a:t>
                </a:r>
              </a:p>
            </p:txBody>
          </p:sp>
        </mc:Fallback>
      </mc:AlternateContent>
      <p:pic>
        <p:nvPicPr>
          <p:cNvPr id="2" name="Picture 1">
            <a:extLst>
              <a:ext uri="{FF2B5EF4-FFF2-40B4-BE49-F238E27FC236}">
                <a16:creationId xmlns:a16="http://schemas.microsoft.com/office/drawing/2014/main" id="{0CA5FC81-4B02-86F2-6026-ADCD1945A90B}"/>
              </a:ext>
            </a:extLst>
          </p:cNvPr>
          <p:cNvPicPr>
            <a:picLocks noChangeAspect="1"/>
          </p:cNvPicPr>
          <p:nvPr/>
        </p:nvPicPr>
        <p:blipFill>
          <a:blip r:embed="rId3"/>
          <a:stretch>
            <a:fillRect/>
          </a:stretch>
        </p:blipFill>
        <p:spPr>
          <a:xfrm>
            <a:off x="2532757" y="1327837"/>
            <a:ext cx="4078485" cy="2101163"/>
          </a:xfrm>
          <a:prstGeom prst="rect">
            <a:avLst/>
          </a:prstGeom>
        </p:spPr>
      </p:pic>
    </p:spTree>
    <p:extLst>
      <p:ext uri="{BB962C8B-B14F-4D97-AF65-F5344CB8AC3E}">
        <p14:creationId xmlns:p14="http://schemas.microsoft.com/office/powerpoint/2010/main" val="1534586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Summary</a:t>
            </a:r>
            <a:r>
              <a:rPr lang="en-GB" sz="4800" dirty="0"/>
              <a:t> </a:t>
            </a:r>
          </a:p>
        </p:txBody>
      </p:sp>
      <mc:AlternateContent xmlns:mc="http://schemas.openxmlformats.org/markup-compatibility/2006">
        <mc:Choice xmlns:a14="http://schemas.microsoft.com/office/drawing/2010/main" Requires="a14">
          <p:sp>
            <p:nvSpPr>
              <p:cNvPr id="8" name="TextBox 7"/>
              <p:cNvSpPr txBox="1"/>
              <p:nvPr/>
            </p:nvSpPr>
            <p:spPr>
              <a:xfrm>
                <a:off x="457200" y="1524000"/>
                <a:ext cx="8229600" cy="5065200"/>
              </a:xfrm>
              <a:prstGeom prst="rect">
                <a:avLst/>
              </a:prstGeom>
              <a:noFill/>
            </p:spPr>
            <p:txBody>
              <a:bodyPr wrap="square" rtlCol="0">
                <a:normAutofit/>
              </a:bodyPr>
              <a:lstStyle/>
              <a:p>
                <a:pPr marL="342900" indent="-342900">
                  <a:spcAft>
                    <a:spcPts val="1200"/>
                  </a:spcAft>
                  <a:buFont typeface="Arial" pitchFamily="34" charset="0"/>
                  <a:buChar char="•"/>
                </a:pPr>
                <a:r>
                  <a:rPr lang="en-GB" sz="2400" dirty="0"/>
                  <a:t>An inverting amplifier is an op-amp and two resistors – the input resistor (</a:t>
                </a:r>
                <a14:m>
                  <m:oMath xmlns:m="http://schemas.openxmlformats.org/officeDocument/2006/math">
                    <m:r>
                      <a:rPr lang="en-GB" sz="2400" i="1" dirty="0" smtClean="0">
                        <a:latin typeface="Cambria Math" panose="02040503050406030204" pitchFamily="18" charset="0"/>
                      </a:rPr>
                      <m:t>𝑅</m:t>
                    </m:r>
                    <m:r>
                      <a:rPr lang="en-GB" sz="2400" i="1" baseline="-25000" dirty="0" smtClean="0">
                        <a:latin typeface="Cambria Math" panose="02040503050406030204" pitchFamily="18" charset="0"/>
                      </a:rPr>
                      <m:t>𝑖</m:t>
                    </m:r>
                  </m:oMath>
                </a14:m>
                <a:r>
                  <a:rPr lang="en-GB" sz="2400" dirty="0"/>
                  <a:t>) and the feedback resistor (</a:t>
                </a:r>
                <a14:m>
                  <m:oMath xmlns:m="http://schemas.openxmlformats.org/officeDocument/2006/math">
                    <m:r>
                      <a:rPr lang="en-GB" sz="2400" i="1" dirty="0" smtClean="0">
                        <a:latin typeface="Cambria Math" panose="02040503050406030204" pitchFamily="18" charset="0"/>
                      </a:rPr>
                      <m:t>𝑅</m:t>
                    </m:r>
                    <m:r>
                      <a:rPr lang="en-GB" sz="2400" i="1" baseline="-25000" dirty="0" smtClean="0">
                        <a:latin typeface="Cambria Math" panose="02040503050406030204" pitchFamily="18" charset="0"/>
                      </a:rPr>
                      <m:t>𝑓</m:t>
                    </m:r>
                  </m:oMath>
                </a14:m>
                <a:r>
                  <a:rPr lang="en-GB" sz="2400" dirty="0"/>
                  <a:t>)</a:t>
                </a:r>
              </a:p>
              <a:p>
                <a:pPr marL="342900" indent="-342900">
                  <a:spcAft>
                    <a:spcPts val="1200"/>
                  </a:spcAft>
                  <a:buFont typeface="Arial" pitchFamily="34" charset="0"/>
                  <a:buChar char="•"/>
                </a:pPr>
                <a:r>
                  <a:rPr lang="en-GB" sz="2400" dirty="0"/>
                  <a:t>The amplifier is such that </a:t>
                </a:r>
                <a14:m>
                  <m:oMath xmlns:m="http://schemas.openxmlformats.org/officeDocument/2006/math">
                    <m:r>
                      <a:rPr lang="en-GB" sz="2400" i="1" dirty="0" smtClean="0">
                        <a:latin typeface="Cambria Math" panose="02040503050406030204" pitchFamily="18" charset="0"/>
                      </a:rPr>
                      <m:t>𝑉</m:t>
                    </m:r>
                    <m:r>
                      <a:rPr lang="en-GB" sz="2400" i="1" baseline="-25000" dirty="0" err="1" smtClean="0">
                        <a:latin typeface="Cambria Math" panose="02040503050406030204" pitchFamily="18" charset="0"/>
                      </a:rPr>
                      <m:t>𝑜𝑢𝑡</m:t>
                    </m:r>
                    <m:r>
                      <a:rPr lang="en-GB" sz="2400" i="1" dirty="0" smtClean="0">
                        <a:latin typeface="Cambria Math" panose="02040503050406030204" pitchFamily="18" charset="0"/>
                      </a:rPr>
                      <m:t> =</m:t>
                    </m:r>
                    <m:r>
                      <a:rPr lang="en-GB" sz="2400" i="1" dirty="0">
                        <a:latin typeface="Cambria Math" panose="02040503050406030204" pitchFamily="18" charset="0"/>
                      </a:rPr>
                      <m:t> </m:t>
                    </m:r>
                    <m:r>
                      <a:rPr lang="en-GB" sz="2400" i="1" dirty="0" smtClean="0">
                        <a:latin typeface="Cambria Math" panose="02040503050406030204" pitchFamily="18" charset="0"/>
                      </a:rPr>
                      <m:t>𝐴</m:t>
                    </m:r>
                    <m:r>
                      <a:rPr lang="en-GB" sz="2400" i="1" baseline="-25000" dirty="0" smtClean="0">
                        <a:latin typeface="Cambria Math" panose="02040503050406030204" pitchFamily="18" charset="0"/>
                      </a:rPr>
                      <m:t>𝑣</m:t>
                    </m:r>
                    <m:r>
                      <a:rPr lang="en-GB" sz="2400" i="1" dirty="0">
                        <a:latin typeface="Cambria Math" panose="02040503050406030204" pitchFamily="18" charset="0"/>
                      </a:rPr>
                      <m:t> </m:t>
                    </m:r>
                    <m:r>
                      <a:rPr lang="en-GB" sz="2400" i="1" dirty="0" smtClean="0">
                        <a:latin typeface="Cambria Math" panose="02040503050406030204" pitchFamily="18" charset="0"/>
                      </a:rPr>
                      <m:t>𝑥</m:t>
                    </m:r>
                    <m:r>
                      <a:rPr lang="en-GB" sz="2400" i="1" dirty="0">
                        <a:latin typeface="Cambria Math" panose="02040503050406030204" pitchFamily="18" charset="0"/>
                      </a:rPr>
                      <m:t> </m:t>
                    </m:r>
                    <m:r>
                      <a:rPr lang="en-GB" sz="2400" i="1" dirty="0" smtClean="0">
                        <a:latin typeface="Cambria Math" panose="02040503050406030204" pitchFamily="18" charset="0"/>
                      </a:rPr>
                      <m:t>𝑉</m:t>
                    </m:r>
                    <m:r>
                      <a:rPr lang="en-GB" sz="2400" i="1" baseline="-25000" dirty="0" smtClean="0">
                        <a:latin typeface="Cambria Math" panose="02040503050406030204" pitchFamily="18" charset="0"/>
                      </a:rPr>
                      <m:t>𝑖𝑛</m:t>
                    </m:r>
                  </m:oMath>
                </a14:m>
                <a:endParaRPr lang="en-GB" sz="2400" baseline="-25000" dirty="0"/>
              </a:p>
              <a:p>
                <a:pPr marL="342900" indent="-342900">
                  <a:spcAft>
                    <a:spcPts val="1200"/>
                  </a:spcAft>
                  <a:buFont typeface="Arial" pitchFamily="34" charset="0"/>
                  <a:buChar char="•"/>
                </a:pPr>
                <a:r>
                  <a:rPr lang="en-GB" sz="2400" dirty="0"/>
                  <a:t>The gain is given by </a:t>
                </a:r>
                <a14:m>
                  <m:oMath xmlns:m="http://schemas.openxmlformats.org/officeDocument/2006/math">
                    <m:r>
                      <a:rPr lang="en-GB" sz="2400" i="1" dirty="0" smtClean="0">
                        <a:latin typeface="Cambria Math" panose="02040503050406030204" pitchFamily="18" charset="0"/>
                      </a:rPr>
                      <m:t>𝐴</m:t>
                    </m:r>
                    <m:r>
                      <a:rPr lang="en-GB" sz="2400" i="1" baseline="-25000" dirty="0" smtClean="0">
                        <a:latin typeface="Cambria Math" panose="02040503050406030204" pitchFamily="18" charset="0"/>
                      </a:rPr>
                      <m:t>𝑣</m:t>
                    </m:r>
                    <m:r>
                      <a:rPr lang="en-GB" sz="2400" i="1" dirty="0" smtClean="0">
                        <a:latin typeface="Cambria Math" panose="02040503050406030204" pitchFamily="18" charset="0"/>
                      </a:rPr>
                      <m:t> = − </m:t>
                    </m:r>
                    <m:r>
                      <a:rPr lang="en-GB" sz="2400" i="1" dirty="0" smtClean="0">
                        <a:latin typeface="Cambria Math" panose="02040503050406030204" pitchFamily="18" charset="0"/>
                      </a:rPr>
                      <m:t>𝑅𝑓</m:t>
                    </m:r>
                    <m:r>
                      <a:rPr lang="en-GB" sz="2400" i="1" dirty="0" smtClean="0">
                        <a:latin typeface="Cambria Math" panose="02040503050406030204" pitchFamily="18" charset="0"/>
                      </a:rPr>
                      <m:t> / </m:t>
                    </m:r>
                    <m:r>
                      <a:rPr lang="en-GB" sz="2400" i="1" dirty="0" smtClean="0">
                        <a:latin typeface="Cambria Math" panose="02040503050406030204" pitchFamily="18" charset="0"/>
                      </a:rPr>
                      <m:t>𝑅𝑖</m:t>
                    </m:r>
                  </m:oMath>
                </a14:m>
                <a:endParaRPr lang="en-GB" sz="2400" baseline="-25000" dirty="0"/>
              </a:p>
              <a:p>
                <a:pPr marL="342900" indent="-342900">
                  <a:spcAft>
                    <a:spcPts val="1200"/>
                  </a:spcAft>
                  <a:buFont typeface="Arial" pitchFamily="34" charset="0"/>
                  <a:buChar char="•"/>
                </a:pPr>
                <a:r>
                  <a:rPr lang="en-GB" sz="2400" dirty="0"/>
                  <a:t>When the input is positive, the output is negative</a:t>
                </a:r>
              </a:p>
              <a:p>
                <a:pPr marL="342900" indent="-342900">
                  <a:spcAft>
                    <a:spcPts val="1200"/>
                  </a:spcAft>
                  <a:buFont typeface="Arial" pitchFamily="34" charset="0"/>
                  <a:buChar char="•"/>
                </a:pPr>
                <a:r>
                  <a:rPr lang="en-GB" sz="2400" dirty="0"/>
                  <a:t>When the input is negative, the output is positive</a:t>
                </a:r>
              </a:p>
              <a:p>
                <a:pPr marL="342900" indent="-342900">
                  <a:spcAft>
                    <a:spcPts val="1200"/>
                  </a:spcAft>
                  <a:buFont typeface="Arial" pitchFamily="34" charset="0"/>
                  <a:buChar char="•"/>
                </a:pPr>
                <a:r>
                  <a:rPr lang="en-GB" sz="2400" dirty="0"/>
                  <a:t>Bandwidth x gain ≈ 10</a:t>
                </a:r>
                <a:r>
                  <a:rPr lang="en-GB" sz="2400" baseline="30000" dirty="0"/>
                  <a:t>6</a:t>
                </a:r>
              </a:p>
              <a:p>
                <a:pPr marL="342900" indent="-342900">
                  <a:spcAft>
                    <a:spcPts val="1200"/>
                  </a:spcAft>
                  <a:buFont typeface="Arial" pitchFamily="34" charset="0"/>
                  <a:buChar char="•"/>
                </a:pPr>
                <a:r>
                  <a:rPr lang="en-GB" sz="2400" dirty="0"/>
                  <a:t>The input resistance is determined by </a:t>
                </a:r>
                <a14:m>
                  <m:oMath xmlns:m="http://schemas.openxmlformats.org/officeDocument/2006/math">
                    <m:r>
                      <a:rPr lang="en-GB" sz="2400" i="1" dirty="0" smtClean="0">
                        <a:latin typeface="Cambria Math" panose="02040503050406030204" pitchFamily="18" charset="0"/>
                      </a:rPr>
                      <m:t>𝑅</m:t>
                    </m:r>
                    <m:r>
                      <a:rPr lang="en-GB" sz="2400" i="1" baseline="-25000" dirty="0" smtClean="0">
                        <a:latin typeface="Cambria Math" panose="02040503050406030204" pitchFamily="18" charset="0"/>
                      </a:rPr>
                      <m:t>𝑖</m:t>
                    </m:r>
                  </m:oMath>
                </a14:m>
                <a:r>
                  <a:rPr lang="en-GB" sz="2400" dirty="0"/>
                  <a:t> </a:t>
                </a:r>
              </a:p>
              <a:p>
                <a:pPr marL="342900" indent="-342900">
                  <a:spcAft>
                    <a:spcPts val="1200"/>
                  </a:spcAft>
                  <a:buFont typeface="Arial" pitchFamily="34" charset="0"/>
                  <a:buChar char="•"/>
                </a:pPr>
                <a:r>
                  <a:rPr lang="en-GB" sz="2400" dirty="0"/>
                  <a:t>The output resistance is low and the output can source current of several tens of mA</a:t>
                </a:r>
              </a:p>
              <a:p>
                <a:pPr marL="342900" indent="-342900">
                  <a:spcAft>
                    <a:spcPts val="1200"/>
                  </a:spcAft>
                  <a:buFont typeface="Arial" pitchFamily="34" charset="0"/>
                  <a:buChar char="•"/>
                </a:pPr>
                <a:endParaRPr lang="en-GB" sz="2400" dirty="0"/>
              </a:p>
            </p:txBody>
          </p:sp>
        </mc:Choice>
        <mc:Fallback>
          <p:sp>
            <p:nvSpPr>
              <p:cNvPr id="8" name="TextBox 7"/>
              <p:cNvSpPr txBox="1">
                <a:spLocks noRot="1" noChangeAspect="1" noMove="1" noResize="1" noEditPoints="1" noAdjustHandles="1" noChangeArrowheads="1" noChangeShapeType="1" noTextEdit="1"/>
              </p:cNvSpPr>
              <p:nvPr/>
            </p:nvSpPr>
            <p:spPr>
              <a:xfrm>
                <a:off x="457200" y="1524000"/>
                <a:ext cx="8229600" cy="5065200"/>
              </a:xfrm>
              <a:prstGeom prst="rect">
                <a:avLst/>
              </a:prstGeom>
              <a:blipFill>
                <a:blip r:embed="rId2"/>
                <a:stretch>
                  <a:fillRect l="-963" t="-963"/>
                </a:stretch>
              </a:blipFill>
            </p:spPr>
            <p:txBody>
              <a:bodyPr/>
              <a:lstStyle/>
              <a:p>
                <a:r>
                  <a:rPr lang="en-GB">
                    <a:noFill/>
                  </a:rPr>
                  <a:t> </a:t>
                </a:r>
              </a:p>
            </p:txBody>
          </p:sp>
        </mc:Fallback>
      </mc:AlternateContent>
    </p:spTree>
    <p:extLst>
      <p:ext uri="{BB962C8B-B14F-4D97-AF65-F5344CB8AC3E}">
        <p14:creationId xmlns:p14="http://schemas.microsoft.com/office/powerpoint/2010/main" val="585323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Introduction</a:t>
            </a:r>
            <a:endParaRPr lang="en-GB" sz="4800" dirty="0"/>
          </a:p>
        </p:txBody>
      </p:sp>
      <p:sp>
        <p:nvSpPr>
          <p:cNvPr id="8" name="TextBox 7"/>
          <p:cNvSpPr txBox="1"/>
          <p:nvPr/>
        </p:nvSpPr>
        <p:spPr>
          <a:xfrm>
            <a:off x="5105400" y="1371600"/>
            <a:ext cx="3581400" cy="3200400"/>
          </a:xfrm>
          <a:prstGeom prst="rect">
            <a:avLst/>
          </a:prstGeom>
          <a:noFill/>
        </p:spPr>
        <p:txBody>
          <a:bodyPr wrap="square" rtlCol="0">
            <a:normAutofit fontScale="92500"/>
          </a:bodyPr>
          <a:lstStyle/>
          <a:p>
            <a:pPr>
              <a:spcAft>
                <a:spcPts val="1200"/>
              </a:spcAft>
            </a:pPr>
            <a:r>
              <a:rPr lang="en-GB" sz="2400" dirty="0"/>
              <a:t>An amplifier is an analogue circuit. An inverting amplifier is a voltage amplifier based on an Op-Amp</a:t>
            </a:r>
          </a:p>
          <a:p>
            <a:pPr>
              <a:spcAft>
                <a:spcPts val="1200"/>
              </a:spcAft>
            </a:pPr>
            <a:r>
              <a:rPr lang="en-GB" sz="2400" dirty="0"/>
              <a:t>The output voltage (</a:t>
            </a:r>
            <a:r>
              <a:rPr lang="en-GB" sz="2400" dirty="0" err="1"/>
              <a:t>V</a:t>
            </a:r>
            <a:r>
              <a:rPr lang="en-GB" sz="2400" baseline="-25000" dirty="0" err="1"/>
              <a:t>out</a:t>
            </a:r>
            <a:r>
              <a:rPr lang="en-GB" sz="2400" dirty="0"/>
              <a:t>) of the circuit depends on the input voltage (V</a:t>
            </a:r>
            <a:r>
              <a:rPr lang="en-GB" sz="2400" baseline="-25000" dirty="0"/>
              <a:t>in</a:t>
            </a:r>
            <a:r>
              <a:rPr lang="en-GB" sz="2400" dirty="0"/>
              <a:t>) and the Gain (A</a:t>
            </a:r>
            <a:r>
              <a:rPr lang="en-GB" sz="2400" baseline="-25000" dirty="0"/>
              <a:t>v</a:t>
            </a:r>
            <a:r>
              <a:rPr lang="en-GB" sz="2400" dirty="0"/>
              <a:t>) of the circuit</a:t>
            </a:r>
          </a:p>
        </p:txBody>
      </p:sp>
      <p:pic>
        <p:nvPicPr>
          <p:cNvPr id="2" name="Picture 1">
            <a:extLst>
              <a:ext uri="{FF2B5EF4-FFF2-40B4-BE49-F238E27FC236}">
                <a16:creationId xmlns:a16="http://schemas.microsoft.com/office/drawing/2014/main" id="{753CFE41-4016-F9C1-01EB-3FFC6C7AAF02}"/>
              </a:ext>
            </a:extLst>
          </p:cNvPr>
          <p:cNvPicPr>
            <a:picLocks noChangeAspect="1"/>
          </p:cNvPicPr>
          <p:nvPr/>
        </p:nvPicPr>
        <p:blipFill>
          <a:blip r:embed="rId2"/>
          <a:stretch>
            <a:fillRect/>
          </a:stretch>
        </p:blipFill>
        <p:spPr>
          <a:xfrm>
            <a:off x="457200" y="1524000"/>
            <a:ext cx="4388566" cy="2260146"/>
          </a:xfrm>
          <a:prstGeom prst="rect">
            <a:avLst/>
          </a:prstGeom>
        </p:spPr>
      </p:pic>
      <p:sp>
        <p:nvSpPr>
          <p:cNvPr id="5" name="TextBox 4">
            <a:extLst>
              <a:ext uri="{FF2B5EF4-FFF2-40B4-BE49-F238E27FC236}">
                <a16:creationId xmlns:a16="http://schemas.microsoft.com/office/drawing/2014/main" id="{3D37EAA4-CBB7-BEFF-5493-ECC6AA6832E5}"/>
              </a:ext>
            </a:extLst>
          </p:cNvPr>
          <p:cNvSpPr txBox="1"/>
          <p:nvPr/>
        </p:nvSpPr>
        <p:spPr>
          <a:xfrm>
            <a:off x="304800" y="5257800"/>
            <a:ext cx="8382000" cy="1447800"/>
          </a:xfrm>
          <a:prstGeom prst="rect">
            <a:avLst/>
          </a:prstGeom>
          <a:noFill/>
        </p:spPr>
        <p:txBody>
          <a:bodyPr wrap="square" rtlCol="0">
            <a:normAutofit/>
          </a:bodyPr>
          <a:lstStyle/>
          <a:p>
            <a:pPr>
              <a:spcAft>
                <a:spcPts val="1200"/>
              </a:spcAft>
            </a:pPr>
            <a:r>
              <a:rPr lang="en-GB" sz="2400" dirty="0"/>
              <a:t>The amplifiers are assumed to have a positive and a negative power supply, usually ± 15 V, so that the output voltage can be both positive and negative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Questions</a:t>
            </a:r>
            <a:r>
              <a:rPr lang="en-GB" sz="4800" dirty="0"/>
              <a:t> </a:t>
            </a:r>
          </a:p>
        </p:txBody>
      </p:sp>
      <p:sp>
        <p:nvSpPr>
          <p:cNvPr id="8" name="TextBox 7"/>
          <p:cNvSpPr txBox="1"/>
          <p:nvPr/>
        </p:nvSpPr>
        <p:spPr>
          <a:xfrm>
            <a:off x="457200" y="1524000"/>
            <a:ext cx="8229600" cy="5065200"/>
          </a:xfrm>
          <a:prstGeom prst="rect">
            <a:avLst/>
          </a:prstGeom>
          <a:noFill/>
        </p:spPr>
        <p:txBody>
          <a:bodyPr wrap="square" rtlCol="0">
            <a:normAutofit/>
          </a:bodyPr>
          <a:lstStyle/>
          <a:p>
            <a:pPr marL="457200" indent="-457200">
              <a:spcAft>
                <a:spcPts val="1200"/>
              </a:spcAft>
              <a:buFont typeface="+mj-lt"/>
              <a:buAutoNum type="arabicPeriod"/>
            </a:pPr>
            <a:r>
              <a:rPr lang="en-GB" sz="2400" dirty="0"/>
              <a:t>For an op-amp based inverting amplifier, the gain is – 10 and the input voltage is – 500 mV. What is the output voltage ?</a:t>
            </a:r>
          </a:p>
          <a:p>
            <a:pPr marL="457200" indent="-457200">
              <a:spcAft>
                <a:spcPts val="1200"/>
              </a:spcAft>
              <a:buFont typeface="+mj-lt"/>
              <a:buAutoNum type="arabicPeriod"/>
            </a:pPr>
            <a:r>
              <a:rPr lang="en-GB" sz="2400" dirty="0"/>
              <a:t>An inverting amplifier has a gain of – 40 and an input resistor of value R</a:t>
            </a:r>
            <a:r>
              <a:rPr lang="en-GB" sz="2400" baseline="-25000" dirty="0"/>
              <a:t>i</a:t>
            </a:r>
            <a:r>
              <a:rPr lang="en-GB" sz="2400" dirty="0"/>
              <a:t> = 20 k</a:t>
            </a:r>
            <a:r>
              <a:rPr lang="el-GR" sz="2400" dirty="0"/>
              <a:t>Ω</a:t>
            </a:r>
            <a:r>
              <a:rPr lang="en-GB" sz="2400" dirty="0"/>
              <a:t>. What value is required for R</a:t>
            </a:r>
            <a:r>
              <a:rPr lang="en-GB" sz="2400" baseline="-25000" dirty="0"/>
              <a:t>f </a:t>
            </a:r>
            <a:r>
              <a:rPr lang="en-GB" sz="2400" dirty="0"/>
              <a:t>?</a:t>
            </a:r>
          </a:p>
          <a:p>
            <a:pPr marL="457200" indent="-457200">
              <a:spcAft>
                <a:spcPts val="1200"/>
              </a:spcAft>
              <a:buFont typeface="+mj-lt"/>
              <a:buAutoNum type="arabicPeriod"/>
            </a:pPr>
            <a:r>
              <a:rPr lang="en-GB" sz="2400" dirty="0"/>
              <a:t>An inverting amplifier has a gain of – 100 and a feedback resistor of R</a:t>
            </a:r>
            <a:r>
              <a:rPr lang="en-GB" sz="2400" baseline="-25000" dirty="0"/>
              <a:t>f</a:t>
            </a:r>
            <a:r>
              <a:rPr lang="en-GB" sz="2400" dirty="0"/>
              <a:t> = 470 k</a:t>
            </a:r>
            <a:r>
              <a:rPr lang="el-GR" sz="2400" dirty="0"/>
              <a:t>Ω</a:t>
            </a:r>
            <a:r>
              <a:rPr lang="en-GB" sz="2400" dirty="0"/>
              <a:t>. What is the value of R</a:t>
            </a:r>
            <a:r>
              <a:rPr lang="en-GB" sz="2400" baseline="-25000" dirty="0"/>
              <a:t>i</a:t>
            </a:r>
            <a:r>
              <a:rPr lang="en-GB" sz="2400" dirty="0"/>
              <a:t> ?</a:t>
            </a:r>
          </a:p>
          <a:p>
            <a:pPr marL="457200" indent="-457200">
              <a:spcAft>
                <a:spcPts val="1200"/>
              </a:spcAft>
              <a:buFont typeface="+mj-lt"/>
              <a:buAutoNum type="arabicPeriod"/>
            </a:pPr>
            <a:r>
              <a:rPr lang="en-GB" sz="2400" dirty="0"/>
              <a:t>An amplifier has R</a:t>
            </a:r>
            <a:r>
              <a:rPr lang="en-GB" sz="2400" baseline="-25000" dirty="0"/>
              <a:t>i</a:t>
            </a:r>
            <a:r>
              <a:rPr lang="en-GB" sz="2400" dirty="0"/>
              <a:t> = 22 k</a:t>
            </a:r>
            <a:r>
              <a:rPr lang="el-GR" sz="2400" dirty="0"/>
              <a:t>Ω</a:t>
            </a:r>
            <a:r>
              <a:rPr lang="en-GB" sz="2400" dirty="0"/>
              <a:t> and R</a:t>
            </a:r>
            <a:r>
              <a:rPr lang="en-GB" sz="2400" baseline="-25000" dirty="0"/>
              <a:t>f</a:t>
            </a:r>
            <a:r>
              <a:rPr lang="en-GB" sz="2400" dirty="0"/>
              <a:t> = 330 k</a:t>
            </a:r>
            <a:r>
              <a:rPr lang="el-GR" sz="2400" dirty="0"/>
              <a:t>Ω</a:t>
            </a:r>
            <a:r>
              <a:rPr lang="en-GB" sz="2400" dirty="0"/>
              <a:t>. What is the gain of the amplifier ?</a:t>
            </a:r>
          </a:p>
          <a:p>
            <a:pPr marL="457200" indent="-457200">
              <a:spcAft>
                <a:spcPts val="1200"/>
              </a:spcAft>
              <a:buFont typeface="+mj-lt"/>
              <a:buAutoNum type="arabicPeriod"/>
            </a:pPr>
            <a:r>
              <a:rPr lang="en-GB" sz="2400" dirty="0"/>
              <a:t>An amplifier has a gain of – 50. What is the maximum bandwidth of the amplifier?</a:t>
            </a:r>
          </a:p>
          <a:p>
            <a:pPr marL="457200" indent="-457200">
              <a:spcAft>
                <a:spcPts val="1200"/>
              </a:spcAft>
              <a:buFont typeface="+mj-lt"/>
              <a:buAutoNum type="arabicPeriod"/>
            </a:pPr>
            <a:r>
              <a:rPr lang="en-GB" sz="2400" dirty="0"/>
              <a:t>Why must R</a:t>
            </a:r>
            <a:r>
              <a:rPr lang="en-GB" sz="2400" baseline="-25000" dirty="0"/>
              <a:t>i</a:t>
            </a:r>
            <a:r>
              <a:rPr lang="en-GB" sz="2400" dirty="0"/>
              <a:t> be greater than 1 k</a:t>
            </a:r>
            <a:r>
              <a:rPr lang="el-GR" sz="2400" dirty="0"/>
              <a:t>Ω</a:t>
            </a:r>
            <a:r>
              <a:rPr lang="en-GB" sz="2400" dirty="0"/>
              <a:t> ?</a:t>
            </a:r>
          </a:p>
        </p:txBody>
      </p:sp>
    </p:spTree>
    <p:extLst>
      <p:ext uri="{BB962C8B-B14F-4D97-AF65-F5344CB8AC3E}">
        <p14:creationId xmlns:p14="http://schemas.microsoft.com/office/powerpoint/2010/main" val="32446179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Answers</a:t>
            </a:r>
            <a:r>
              <a:rPr lang="en-GB" sz="4800" dirty="0"/>
              <a:t> </a:t>
            </a:r>
          </a:p>
        </p:txBody>
      </p:sp>
      <p:sp>
        <p:nvSpPr>
          <p:cNvPr id="8" name="TextBox 7"/>
          <p:cNvSpPr txBox="1"/>
          <p:nvPr/>
        </p:nvSpPr>
        <p:spPr>
          <a:xfrm>
            <a:off x="457200" y="1524000"/>
            <a:ext cx="8229600" cy="5087368"/>
          </a:xfrm>
          <a:prstGeom prst="rect">
            <a:avLst/>
          </a:prstGeom>
          <a:noFill/>
        </p:spPr>
        <p:txBody>
          <a:bodyPr wrap="square" rtlCol="0">
            <a:normAutofit/>
          </a:bodyPr>
          <a:lstStyle/>
          <a:p>
            <a:pPr marL="457200" indent="-457200">
              <a:spcAft>
                <a:spcPts val="1200"/>
              </a:spcAft>
              <a:buFont typeface="+mj-lt"/>
              <a:buAutoNum type="arabicPeriod"/>
            </a:pPr>
            <a:r>
              <a:rPr lang="en-GB" sz="2400" dirty="0" err="1"/>
              <a:t>V</a:t>
            </a:r>
            <a:r>
              <a:rPr lang="en-GB" sz="2400" baseline="-25000" dirty="0" err="1"/>
              <a:t>out</a:t>
            </a:r>
            <a:r>
              <a:rPr lang="en-GB" sz="2400" dirty="0"/>
              <a:t> = + 5 V 	</a:t>
            </a:r>
            <a:r>
              <a:rPr lang="en-GB" sz="2400" dirty="0" err="1"/>
              <a:t>V</a:t>
            </a:r>
            <a:r>
              <a:rPr lang="en-GB" sz="2400" baseline="-25000" dirty="0" err="1"/>
              <a:t>out</a:t>
            </a:r>
            <a:r>
              <a:rPr lang="en-GB" sz="2400" dirty="0"/>
              <a:t> = - 0.5 x - 10 = + 5 V	500 mV = 5 V</a:t>
            </a:r>
          </a:p>
          <a:p>
            <a:pPr marL="457200" indent="-457200">
              <a:spcAft>
                <a:spcPts val="1200"/>
              </a:spcAft>
              <a:buFont typeface="+mj-lt"/>
              <a:buAutoNum type="arabicPeriod"/>
            </a:pPr>
            <a:r>
              <a:rPr lang="en-GB" sz="2400" dirty="0"/>
              <a:t>A</a:t>
            </a:r>
            <a:r>
              <a:rPr lang="en-GB" sz="2400" baseline="-25000" dirty="0"/>
              <a:t>v</a:t>
            </a:r>
            <a:r>
              <a:rPr lang="en-GB" sz="2400" dirty="0"/>
              <a:t> = - R</a:t>
            </a:r>
            <a:r>
              <a:rPr lang="en-GB" sz="2400" baseline="-25000" dirty="0"/>
              <a:t>f</a:t>
            </a:r>
            <a:r>
              <a:rPr lang="en-GB" sz="2400" dirty="0"/>
              <a:t> / R</a:t>
            </a:r>
            <a:r>
              <a:rPr lang="en-GB" sz="2400" baseline="-25000" dirty="0"/>
              <a:t>i</a:t>
            </a:r>
            <a:r>
              <a:rPr lang="en-GB" sz="2400" dirty="0"/>
              <a:t>	- 40 = - R</a:t>
            </a:r>
            <a:r>
              <a:rPr lang="en-GB" sz="2400" baseline="-25000" dirty="0"/>
              <a:t>f</a:t>
            </a:r>
            <a:r>
              <a:rPr lang="en-GB" sz="2400" dirty="0"/>
              <a:t> / 20 k	R</a:t>
            </a:r>
            <a:r>
              <a:rPr lang="en-GB" sz="2400" baseline="-25000" dirty="0"/>
              <a:t>f</a:t>
            </a:r>
            <a:r>
              <a:rPr lang="en-GB" sz="2400" dirty="0"/>
              <a:t> = 800 kΩ</a:t>
            </a:r>
          </a:p>
          <a:p>
            <a:pPr marL="457200" indent="-457200">
              <a:spcAft>
                <a:spcPts val="1200"/>
              </a:spcAft>
              <a:buFont typeface="+mj-lt"/>
              <a:buAutoNum type="arabicPeriod"/>
            </a:pPr>
            <a:r>
              <a:rPr lang="en-GB" sz="2400" dirty="0"/>
              <a:t>A</a:t>
            </a:r>
            <a:r>
              <a:rPr lang="en-GB" sz="2400" baseline="-25000" dirty="0"/>
              <a:t>v</a:t>
            </a:r>
            <a:r>
              <a:rPr lang="en-GB" sz="2400" dirty="0"/>
              <a:t> = - R</a:t>
            </a:r>
            <a:r>
              <a:rPr lang="en-GB" sz="2400" baseline="-25000" dirty="0"/>
              <a:t>f</a:t>
            </a:r>
            <a:r>
              <a:rPr lang="en-GB" sz="2400" dirty="0"/>
              <a:t> / R</a:t>
            </a:r>
            <a:r>
              <a:rPr lang="en-GB" sz="2400" baseline="-25000" dirty="0"/>
              <a:t>i</a:t>
            </a:r>
            <a:r>
              <a:rPr lang="en-GB" sz="2400" dirty="0"/>
              <a:t>	- 100 = - 470 k / R</a:t>
            </a:r>
            <a:r>
              <a:rPr lang="en-GB" sz="2400" baseline="-25000" dirty="0"/>
              <a:t>i</a:t>
            </a:r>
            <a:r>
              <a:rPr lang="en-GB" sz="2400" dirty="0"/>
              <a:t>	R</a:t>
            </a:r>
            <a:r>
              <a:rPr lang="en-GB" sz="2400" baseline="-25000" dirty="0"/>
              <a:t>i</a:t>
            </a:r>
            <a:r>
              <a:rPr lang="en-GB" sz="2400" dirty="0"/>
              <a:t> = 4.7 kΩ</a:t>
            </a:r>
          </a:p>
          <a:p>
            <a:pPr marL="457200" indent="-457200">
              <a:spcAft>
                <a:spcPts val="1200"/>
              </a:spcAft>
              <a:buFont typeface="+mj-lt"/>
              <a:buAutoNum type="arabicPeriod"/>
            </a:pPr>
            <a:r>
              <a:rPr lang="en-GB" sz="2400" dirty="0"/>
              <a:t>A</a:t>
            </a:r>
            <a:r>
              <a:rPr lang="en-GB" sz="2400" baseline="-25000" dirty="0"/>
              <a:t>v</a:t>
            </a:r>
            <a:r>
              <a:rPr lang="en-GB" sz="2400" dirty="0"/>
              <a:t> = - R</a:t>
            </a:r>
            <a:r>
              <a:rPr lang="en-GB" sz="2400" baseline="-25000" dirty="0"/>
              <a:t>f</a:t>
            </a:r>
            <a:r>
              <a:rPr lang="en-GB" sz="2400" dirty="0"/>
              <a:t> / R</a:t>
            </a:r>
            <a:r>
              <a:rPr lang="en-GB" sz="2400" baseline="-25000" dirty="0"/>
              <a:t>i</a:t>
            </a:r>
            <a:r>
              <a:rPr lang="en-GB" sz="2400" dirty="0"/>
              <a:t>	A</a:t>
            </a:r>
            <a:r>
              <a:rPr lang="en-GB" sz="2400" baseline="-25000" dirty="0"/>
              <a:t>v</a:t>
            </a:r>
            <a:r>
              <a:rPr lang="en-GB" sz="2400" dirty="0"/>
              <a:t> = - 330 k / 22 k	A</a:t>
            </a:r>
            <a:r>
              <a:rPr lang="en-GB" sz="2400" baseline="-25000" dirty="0"/>
              <a:t>v</a:t>
            </a:r>
            <a:r>
              <a:rPr lang="en-GB" sz="2400" dirty="0"/>
              <a:t> = - 15</a:t>
            </a:r>
          </a:p>
          <a:p>
            <a:pPr marL="457200" indent="-457200">
              <a:spcAft>
                <a:spcPts val="1200"/>
              </a:spcAft>
              <a:buFont typeface="+mj-lt"/>
              <a:buAutoNum type="arabicPeriod"/>
            </a:pPr>
            <a:r>
              <a:rPr lang="en-GB" sz="2400" dirty="0"/>
              <a:t>Bandwidth = 10</a:t>
            </a:r>
            <a:r>
              <a:rPr lang="en-GB" sz="2400" baseline="30000" dirty="0"/>
              <a:t>6</a:t>
            </a:r>
            <a:r>
              <a:rPr lang="en-GB" sz="2400" dirty="0"/>
              <a:t> / gain 	Bandwidth = 10</a:t>
            </a:r>
            <a:r>
              <a:rPr lang="en-GB" sz="2400" baseline="30000" dirty="0"/>
              <a:t>6</a:t>
            </a:r>
            <a:r>
              <a:rPr lang="en-GB" sz="2400" dirty="0"/>
              <a:t> / 50 = 20 kHz</a:t>
            </a:r>
          </a:p>
          <a:p>
            <a:pPr marL="457200" indent="-457200">
              <a:spcAft>
                <a:spcPts val="1200"/>
              </a:spcAft>
              <a:buFont typeface="+mj-lt"/>
              <a:buAutoNum type="arabicPeriod"/>
            </a:pPr>
            <a:r>
              <a:rPr lang="en-GB" sz="2400" dirty="0"/>
              <a:t>So that the input current is not too big (which might affect the behaviour of the circuit before the amplifier). The input </a:t>
            </a:r>
            <a:r>
              <a:rPr lang="en-GB" sz="2400"/>
              <a:t>current taken by </a:t>
            </a:r>
            <a:r>
              <a:rPr lang="en-GB" sz="2400" dirty="0"/>
              <a:t>the amplifier should be as small as possible and therefore the input resistance should be as large as possible.</a:t>
            </a:r>
          </a:p>
          <a:p>
            <a:pPr marL="457200" indent="-457200">
              <a:spcAft>
                <a:spcPts val="1200"/>
              </a:spcAft>
              <a:buFont typeface="+mj-lt"/>
              <a:buAutoNum type="arabicPeriod"/>
            </a:pPr>
            <a:endParaRPr lang="en-GB" sz="2400" dirty="0"/>
          </a:p>
        </p:txBody>
      </p:sp>
    </p:spTree>
    <p:extLst>
      <p:ext uri="{BB962C8B-B14F-4D97-AF65-F5344CB8AC3E}">
        <p14:creationId xmlns:p14="http://schemas.microsoft.com/office/powerpoint/2010/main" val="4202979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solidFill>
              </a:rPr>
              <a:t>Basic Inverting Amplifier Circuit</a:t>
            </a:r>
          </a:p>
        </p:txBody>
      </p:sp>
      <p:pic>
        <p:nvPicPr>
          <p:cNvPr id="2" name="Picture 1">
            <a:extLst>
              <a:ext uri="{FF2B5EF4-FFF2-40B4-BE49-F238E27FC236}">
                <a16:creationId xmlns:a16="http://schemas.microsoft.com/office/drawing/2014/main" id="{753CFE41-4016-F9C1-01EB-3FFC6C7AAF02}"/>
              </a:ext>
            </a:extLst>
          </p:cNvPr>
          <p:cNvPicPr>
            <a:picLocks noChangeAspect="1"/>
          </p:cNvPicPr>
          <p:nvPr/>
        </p:nvPicPr>
        <p:blipFill>
          <a:blip r:embed="rId2"/>
          <a:stretch>
            <a:fillRect/>
          </a:stretch>
        </p:blipFill>
        <p:spPr>
          <a:xfrm>
            <a:off x="1464863" y="1447800"/>
            <a:ext cx="6214274" cy="3200400"/>
          </a:xfrm>
          <a:prstGeom prst="rect">
            <a:avLst/>
          </a:prstGeom>
        </p:spPr>
      </p:pic>
      <p:sp>
        <p:nvSpPr>
          <p:cNvPr id="5" name="TextBox 4">
            <a:extLst>
              <a:ext uri="{FF2B5EF4-FFF2-40B4-BE49-F238E27FC236}">
                <a16:creationId xmlns:a16="http://schemas.microsoft.com/office/drawing/2014/main" id="{3D37EAA4-CBB7-BEFF-5493-ECC6AA6832E5}"/>
              </a:ext>
            </a:extLst>
          </p:cNvPr>
          <p:cNvSpPr txBox="1"/>
          <p:nvPr/>
        </p:nvSpPr>
        <p:spPr>
          <a:xfrm>
            <a:off x="304800" y="4884003"/>
            <a:ext cx="8382000" cy="1821597"/>
          </a:xfrm>
          <a:prstGeom prst="rect">
            <a:avLst/>
          </a:prstGeom>
          <a:noFill/>
        </p:spPr>
        <p:txBody>
          <a:bodyPr wrap="square" rtlCol="0">
            <a:normAutofit fontScale="92500" lnSpcReduction="10000"/>
          </a:bodyPr>
          <a:lstStyle/>
          <a:p>
            <a:pPr>
              <a:spcAft>
                <a:spcPts val="1200"/>
              </a:spcAft>
            </a:pPr>
            <a:r>
              <a:rPr lang="en-GB" sz="2400" dirty="0"/>
              <a:t>The Op-Amp needs to have ± power supplies (assumed to be ± 15 V)</a:t>
            </a:r>
          </a:p>
          <a:p>
            <a:pPr>
              <a:spcAft>
                <a:spcPts val="1200"/>
              </a:spcAft>
            </a:pPr>
            <a:r>
              <a:rPr lang="en-GB" sz="2400" dirty="0"/>
              <a:t>The non-inverting input is connected to 0 V</a:t>
            </a:r>
          </a:p>
          <a:p>
            <a:pPr>
              <a:spcAft>
                <a:spcPts val="1200"/>
              </a:spcAft>
            </a:pPr>
            <a:r>
              <a:rPr lang="en-GB" sz="2400" dirty="0"/>
              <a:t>The circuit uses a feedback resistor (Rf) and an input resistor (Ri)</a:t>
            </a:r>
          </a:p>
          <a:p>
            <a:pPr>
              <a:spcAft>
                <a:spcPts val="1200"/>
              </a:spcAft>
            </a:pPr>
            <a:r>
              <a:rPr lang="en-GB" sz="2400" dirty="0"/>
              <a:t>Voltage gain (Av) is determined by Rf and Ri</a:t>
            </a:r>
          </a:p>
        </p:txBody>
      </p:sp>
    </p:spTree>
    <p:extLst>
      <p:ext uri="{BB962C8B-B14F-4D97-AF65-F5344CB8AC3E}">
        <p14:creationId xmlns:p14="http://schemas.microsoft.com/office/powerpoint/2010/main" val="3772712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Basic Inverting Amplifier Circuit</a:t>
            </a:r>
            <a:endParaRPr lang="en-GB" sz="4800" dirty="0"/>
          </a:p>
        </p:txBody>
      </p:sp>
      <mc:AlternateContent xmlns:mc="http://schemas.openxmlformats.org/markup-compatibility/2006" xmlns:a14="http://schemas.microsoft.com/office/drawing/2010/main">
        <mc:Choice Requires="a14">
          <p:sp>
            <p:nvSpPr>
              <p:cNvPr id="8" name="TextBox 7"/>
              <p:cNvSpPr txBox="1"/>
              <p:nvPr/>
            </p:nvSpPr>
            <p:spPr>
              <a:xfrm>
                <a:off x="5105400" y="1371600"/>
                <a:ext cx="3581400" cy="2971800"/>
              </a:xfrm>
              <a:prstGeom prst="rect">
                <a:avLst/>
              </a:prstGeom>
              <a:noFill/>
            </p:spPr>
            <p:txBody>
              <a:bodyPr wrap="square" rtlCol="0">
                <a:normAutofit/>
              </a:bodyPr>
              <a:lstStyle/>
              <a:p>
                <a:pPr>
                  <a:spcAft>
                    <a:spcPts val="1200"/>
                  </a:spcAft>
                </a:pPr>
                <a:r>
                  <a:rPr lang="en-GB" sz="2400" dirty="0"/>
                  <a:t>The voltage gain is given by:</a:t>
                </a:r>
              </a:p>
              <a:p>
                <a:pPr>
                  <a:spcAft>
                    <a:spcPts val="2400"/>
                  </a:spcAft>
                </a:pPr>
                <a14:m>
                  <m:oMathPara xmlns:m="http://schemas.openxmlformats.org/officeDocument/2006/math">
                    <m:oMathParaPr>
                      <m:jc m:val="centerGroup"/>
                    </m:oMathParaPr>
                    <m:oMath xmlns:m="http://schemas.openxmlformats.org/officeDocument/2006/math">
                      <m:r>
                        <a:rPr lang="en-GB" sz="2400" i="1" dirty="0" smtClean="0">
                          <a:latin typeface="Cambria Math" panose="02040503050406030204" pitchFamily="18" charset="0"/>
                        </a:rPr>
                        <m:t>𝐴</m:t>
                      </m:r>
                      <m:r>
                        <a:rPr lang="en-GB" sz="2400" i="1" baseline="-25000" dirty="0" smtClean="0">
                          <a:latin typeface="Cambria Math" panose="02040503050406030204" pitchFamily="18" charset="0"/>
                        </a:rPr>
                        <m:t>𝑣</m:t>
                      </m:r>
                      <m:r>
                        <a:rPr lang="en-GB" sz="2400" i="1" dirty="0" smtClean="0">
                          <a:latin typeface="Cambria Math" panose="02040503050406030204" pitchFamily="18" charset="0"/>
                        </a:rPr>
                        <m:t> = −</m:t>
                      </m:r>
                      <m:r>
                        <a:rPr lang="en-GB" sz="2400" i="1" dirty="0" smtClean="0">
                          <a:latin typeface="Cambria Math" panose="02040503050406030204" pitchFamily="18" charset="0"/>
                        </a:rPr>
                        <m:t>𝑅𝑓</m:t>
                      </m:r>
                      <m:r>
                        <a:rPr lang="en-GB" sz="2400" i="1" dirty="0" smtClean="0">
                          <a:latin typeface="Cambria Math" panose="02040503050406030204" pitchFamily="18" charset="0"/>
                        </a:rPr>
                        <m:t> / </m:t>
                      </m:r>
                      <m:r>
                        <a:rPr lang="en-GB" sz="2400" i="1" dirty="0" smtClean="0">
                          <a:latin typeface="Cambria Math" panose="02040503050406030204" pitchFamily="18" charset="0"/>
                        </a:rPr>
                        <m:t>𝑅𝑖</m:t>
                      </m:r>
                    </m:oMath>
                  </m:oMathPara>
                </a14:m>
                <a:endParaRPr lang="en-GB" sz="2400" baseline="-25000" dirty="0"/>
              </a:p>
              <a:p>
                <a:pPr>
                  <a:spcAft>
                    <a:spcPts val="1200"/>
                  </a:spcAft>
                </a:pPr>
                <a:r>
                  <a:rPr lang="en-GB" sz="2400" dirty="0"/>
                  <a:t>Note: R</a:t>
                </a:r>
                <a:r>
                  <a:rPr lang="en-GB" sz="2400" baseline="-25000" dirty="0"/>
                  <a:t>i</a:t>
                </a:r>
                <a:r>
                  <a:rPr lang="en-GB" sz="2400" dirty="0"/>
                  <a:t> and R</a:t>
                </a:r>
                <a:r>
                  <a:rPr lang="en-GB" sz="2400" baseline="-25000" dirty="0"/>
                  <a:t>f</a:t>
                </a:r>
                <a:r>
                  <a:rPr lang="en-GB" sz="2400" dirty="0"/>
                  <a:t> should both be &gt; 1 </a:t>
                </a:r>
                <a:r>
                  <a:rPr lang="en-GB" sz="2400" dirty="0" err="1"/>
                  <a:t>kΩ</a:t>
                </a:r>
                <a:r>
                  <a:rPr lang="en-GB" sz="2400" dirty="0"/>
                  <a:t> and &lt; 10 MΩ</a:t>
                </a:r>
              </a:p>
            </p:txBody>
          </p:sp>
        </mc:Choice>
        <mc:Fallback xmlns="">
          <p:sp>
            <p:nvSpPr>
              <p:cNvPr id="8" name="TextBox 7"/>
              <p:cNvSpPr txBox="1">
                <a:spLocks noRot="1" noChangeAspect="1" noMove="1" noResize="1" noEditPoints="1" noAdjustHandles="1" noChangeArrowheads="1" noChangeShapeType="1" noTextEdit="1"/>
              </p:cNvSpPr>
              <p:nvPr/>
            </p:nvSpPr>
            <p:spPr>
              <a:xfrm>
                <a:off x="5105400" y="1371600"/>
                <a:ext cx="3581400" cy="2971800"/>
              </a:xfrm>
              <a:prstGeom prst="rect">
                <a:avLst/>
              </a:prstGeom>
              <a:blipFill>
                <a:blip r:embed="rId2"/>
                <a:stretch>
                  <a:fillRect l="-2726" t="-1639" r="-3066"/>
                </a:stretch>
              </a:blipFill>
            </p:spPr>
            <p:txBody>
              <a:bodyPr/>
              <a:lstStyle/>
              <a:p>
                <a:r>
                  <a:rPr lang="en-GB">
                    <a:noFill/>
                  </a:rPr>
                  <a:t> </a:t>
                </a:r>
              </a:p>
            </p:txBody>
          </p:sp>
        </mc:Fallback>
      </mc:AlternateContent>
      <p:pic>
        <p:nvPicPr>
          <p:cNvPr id="2" name="Picture 1">
            <a:extLst>
              <a:ext uri="{FF2B5EF4-FFF2-40B4-BE49-F238E27FC236}">
                <a16:creationId xmlns:a16="http://schemas.microsoft.com/office/drawing/2014/main" id="{753CFE41-4016-F9C1-01EB-3FFC6C7AAF02}"/>
              </a:ext>
            </a:extLst>
          </p:cNvPr>
          <p:cNvPicPr>
            <a:picLocks noChangeAspect="1"/>
          </p:cNvPicPr>
          <p:nvPr/>
        </p:nvPicPr>
        <p:blipFill>
          <a:blip r:embed="rId3"/>
          <a:stretch>
            <a:fillRect/>
          </a:stretch>
        </p:blipFill>
        <p:spPr>
          <a:xfrm>
            <a:off x="457200" y="1524000"/>
            <a:ext cx="4388566" cy="2260146"/>
          </a:xfrm>
          <a:prstGeom prst="rect">
            <a:avLst/>
          </a:prstGeom>
        </p:spPr>
      </p:pic>
      <p:sp>
        <p:nvSpPr>
          <p:cNvPr id="5" name="TextBox 4">
            <a:extLst>
              <a:ext uri="{FF2B5EF4-FFF2-40B4-BE49-F238E27FC236}">
                <a16:creationId xmlns:a16="http://schemas.microsoft.com/office/drawing/2014/main" id="{3D37EAA4-CBB7-BEFF-5493-ECC6AA6832E5}"/>
              </a:ext>
            </a:extLst>
          </p:cNvPr>
          <p:cNvSpPr txBox="1"/>
          <p:nvPr/>
        </p:nvSpPr>
        <p:spPr>
          <a:xfrm>
            <a:off x="304800" y="4096147"/>
            <a:ext cx="4540966" cy="2609451"/>
          </a:xfrm>
          <a:prstGeom prst="rect">
            <a:avLst/>
          </a:prstGeom>
          <a:solidFill>
            <a:schemeClr val="bg1">
              <a:lumMod val="95000"/>
            </a:schemeClr>
          </a:solidFill>
        </p:spPr>
        <p:txBody>
          <a:bodyPr wrap="square" rtlCol="0">
            <a:normAutofit fontScale="85000" lnSpcReduction="20000"/>
          </a:bodyPr>
          <a:lstStyle/>
          <a:p>
            <a:pPr>
              <a:spcAft>
                <a:spcPts val="1200"/>
              </a:spcAft>
            </a:pPr>
            <a:r>
              <a:rPr lang="en-GB" sz="2400" b="1" dirty="0"/>
              <a:t>Notes:</a:t>
            </a:r>
          </a:p>
          <a:p>
            <a:pPr>
              <a:spcAft>
                <a:spcPts val="1200"/>
              </a:spcAft>
            </a:pPr>
            <a:r>
              <a:rPr lang="en-GB" sz="2400" dirty="0"/>
              <a:t>If A</a:t>
            </a:r>
            <a:r>
              <a:rPr lang="en-GB" sz="2400" baseline="-25000" dirty="0"/>
              <a:t>v</a:t>
            </a:r>
            <a:r>
              <a:rPr lang="en-GB" sz="2400" dirty="0"/>
              <a:t> &lt; 1, </a:t>
            </a:r>
            <a:r>
              <a:rPr lang="en-GB" sz="2400" dirty="0" err="1"/>
              <a:t>V</a:t>
            </a:r>
            <a:r>
              <a:rPr lang="en-GB" sz="2400" baseline="-25000" dirty="0" err="1"/>
              <a:t>out</a:t>
            </a:r>
            <a:r>
              <a:rPr lang="en-GB" sz="2400" dirty="0"/>
              <a:t> &lt; V</a:t>
            </a:r>
            <a:r>
              <a:rPr lang="en-GB" sz="2400" baseline="-25000" dirty="0"/>
              <a:t>in</a:t>
            </a:r>
            <a:r>
              <a:rPr lang="en-GB" sz="2400" dirty="0"/>
              <a:t> and the input voltage has been attenuated rather than amplified</a:t>
            </a:r>
          </a:p>
          <a:p>
            <a:pPr>
              <a:spcAft>
                <a:spcPts val="1200"/>
              </a:spcAft>
            </a:pPr>
            <a:r>
              <a:rPr lang="en-GB" sz="2400" dirty="0"/>
              <a:t>If the input voltage is positive, the output voltage is negative</a:t>
            </a:r>
          </a:p>
          <a:p>
            <a:pPr>
              <a:spcAft>
                <a:spcPts val="1200"/>
              </a:spcAft>
            </a:pPr>
            <a:r>
              <a:rPr lang="en-GB" sz="2400" dirty="0"/>
              <a:t>If the input voltage is negative, the output voltage is positive</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6B517FA8-7673-D224-3E01-30773FB62985}"/>
                  </a:ext>
                </a:extLst>
              </p:cNvPr>
              <p:cNvSpPr txBox="1"/>
              <p:nvPr/>
            </p:nvSpPr>
            <p:spPr>
              <a:xfrm>
                <a:off x="5105400" y="4096147"/>
                <a:ext cx="3581400" cy="2609451"/>
              </a:xfrm>
              <a:prstGeom prst="rect">
                <a:avLst/>
              </a:prstGeom>
              <a:noFill/>
            </p:spPr>
            <p:txBody>
              <a:bodyPr wrap="square" rtlCol="0">
                <a:normAutofit lnSpcReduction="10000"/>
              </a:bodyPr>
              <a:lstStyle/>
              <a:p>
                <a:pPr>
                  <a:spcAft>
                    <a:spcPts val="1200"/>
                  </a:spcAft>
                </a:pPr>
                <a:r>
                  <a:rPr lang="en-GB" sz="2400" dirty="0"/>
                  <a:t>The output voltage is directly proportional to the input voltage (as long as the output is not saturated) such that:</a:t>
                </a:r>
              </a:p>
              <a:p>
                <a:pPr lvl="1">
                  <a:spcAft>
                    <a:spcPts val="2400"/>
                  </a:spcAft>
                </a:pPr>
                <a14:m>
                  <m:oMathPara xmlns:m="http://schemas.openxmlformats.org/officeDocument/2006/math">
                    <m:oMathParaPr>
                      <m:jc m:val="left"/>
                    </m:oMathParaPr>
                    <m:oMath xmlns:m="http://schemas.openxmlformats.org/officeDocument/2006/math">
                      <m:r>
                        <a:rPr lang="en-GB" sz="2400" i="1" dirty="0" smtClean="0">
                          <a:latin typeface="Cambria Math" panose="02040503050406030204" pitchFamily="18" charset="0"/>
                        </a:rPr>
                        <m:t>𝑉</m:t>
                      </m:r>
                      <m:r>
                        <a:rPr lang="en-GB" sz="2400" i="1" baseline="-25000" dirty="0" err="1" smtClean="0">
                          <a:latin typeface="Cambria Math" panose="02040503050406030204" pitchFamily="18" charset="0"/>
                        </a:rPr>
                        <m:t>𝑜𝑢𝑡</m:t>
                      </m:r>
                      <m:r>
                        <a:rPr lang="en-GB" sz="2400" i="1" dirty="0" smtClean="0">
                          <a:latin typeface="Cambria Math" panose="02040503050406030204" pitchFamily="18" charset="0"/>
                        </a:rPr>
                        <m:t> = </m:t>
                      </m:r>
                      <m:r>
                        <a:rPr lang="en-GB" sz="2400" i="1" dirty="0" smtClean="0">
                          <a:latin typeface="Cambria Math" panose="02040503050406030204" pitchFamily="18" charset="0"/>
                        </a:rPr>
                        <m:t>𝐴𝑣</m:t>
                      </m:r>
                      <m:r>
                        <a:rPr lang="en-GB" sz="2400" i="1" dirty="0" smtClean="0">
                          <a:latin typeface="Cambria Math" panose="02040503050406030204" pitchFamily="18" charset="0"/>
                        </a:rPr>
                        <m:t> × </m:t>
                      </m:r>
                      <m:r>
                        <a:rPr lang="en-GB" sz="2400" i="1" dirty="0" smtClean="0">
                          <a:latin typeface="Cambria Math" panose="02040503050406030204" pitchFamily="18" charset="0"/>
                        </a:rPr>
                        <m:t>𝑉𝑖𝑛</m:t>
                      </m:r>
                    </m:oMath>
                  </m:oMathPara>
                </a14:m>
                <a:endParaRPr lang="en-GB" sz="2400" baseline="-25000" dirty="0"/>
              </a:p>
            </p:txBody>
          </p:sp>
        </mc:Choice>
        <mc:Fallback xmlns="">
          <p:sp>
            <p:nvSpPr>
              <p:cNvPr id="6" name="TextBox 5">
                <a:extLst>
                  <a:ext uri="{FF2B5EF4-FFF2-40B4-BE49-F238E27FC236}">
                    <a16:creationId xmlns:a16="http://schemas.microsoft.com/office/drawing/2014/main" id="{6B517FA8-7673-D224-3E01-30773FB62985}"/>
                  </a:ext>
                </a:extLst>
              </p:cNvPr>
              <p:cNvSpPr txBox="1">
                <a:spLocks noRot="1" noChangeAspect="1" noMove="1" noResize="1" noEditPoints="1" noAdjustHandles="1" noChangeArrowheads="1" noChangeShapeType="1" noTextEdit="1"/>
              </p:cNvSpPr>
              <p:nvPr/>
            </p:nvSpPr>
            <p:spPr>
              <a:xfrm>
                <a:off x="5105400" y="4096147"/>
                <a:ext cx="3581400" cy="2609451"/>
              </a:xfrm>
              <a:prstGeom prst="rect">
                <a:avLst/>
              </a:prstGeom>
              <a:blipFill>
                <a:blip r:embed="rId4"/>
                <a:stretch>
                  <a:fillRect l="-2726" t="-3271" r="-3407"/>
                </a:stretch>
              </a:blipFill>
            </p:spPr>
            <p:txBody>
              <a:bodyPr/>
              <a:lstStyle/>
              <a:p>
                <a:r>
                  <a:rPr lang="en-GB">
                    <a:noFill/>
                  </a:rPr>
                  <a:t> </a:t>
                </a:r>
              </a:p>
            </p:txBody>
          </p:sp>
        </mc:Fallback>
      </mc:AlternateContent>
    </p:spTree>
    <p:extLst>
      <p:ext uri="{BB962C8B-B14F-4D97-AF65-F5344CB8AC3E}">
        <p14:creationId xmlns:p14="http://schemas.microsoft.com/office/powerpoint/2010/main" val="323370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Transfer Characteristics</a:t>
            </a:r>
            <a:endParaRPr lang="en-GB" sz="4800" dirty="0"/>
          </a:p>
        </p:txBody>
      </p:sp>
      <p:sp>
        <p:nvSpPr>
          <p:cNvPr id="8" name="TextBox 7"/>
          <p:cNvSpPr txBox="1"/>
          <p:nvPr/>
        </p:nvSpPr>
        <p:spPr>
          <a:xfrm>
            <a:off x="457200" y="5244003"/>
            <a:ext cx="8229600" cy="1461597"/>
          </a:xfrm>
          <a:prstGeom prst="rect">
            <a:avLst/>
          </a:prstGeom>
          <a:solidFill>
            <a:schemeClr val="bg1">
              <a:lumMod val="95000"/>
            </a:schemeClr>
          </a:solidFill>
        </p:spPr>
        <p:txBody>
          <a:bodyPr wrap="square" rtlCol="0">
            <a:normAutofit fontScale="92500"/>
          </a:bodyPr>
          <a:lstStyle/>
          <a:p>
            <a:pPr>
              <a:spcAft>
                <a:spcPts val="1200"/>
              </a:spcAft>
            </a:pPr>
            <a:r>
              <a:rPr lang="en-GB" sz="2400" dirty="0"/>
              <a:t>When Vin &gt; +6.5 V then </a:t>
            </a:r>
            <a:r>
              <a:rPr lang="en-GB" sz="2400" dirty="0" err="1"/>
              <a:t>V</a:t>
            </a:r>
            <a:r>
              <a:rPr lang="en-GB" sz="2400" baseline="-25000" dirty="0" err="1"/>
              <a:t>out</a:t>
            </a:r>
            <a:r>
              <a:rPr lang="en-GB" sz="2400" dirty="0"/>
              <a:t> saturates at −13 V</a:t>
            </a:r>
          </a:p>
          <a:p>
            <a:pPr>
              <a:spcAft>
                <a:spcPts val="1200"/>
              </a:spcAft>
            </a:pPr>
            <a:r>
              <a:rPr lang="en-GB" sz="2400" dirty="0"/>
              <a:t>When V</a:t>
            </a:r>
            <a:r>
              <a:rPr lang="en-GB" sz="2400" baseline="-25000" dirty="0"/>
              <a:t>in</a:t>
            </a:r>
            <a:r>
              <a:rPr lang="en-GB" sz="2400" dirty="0"/>
              <a:t> &lt; −6.5 V then </a:t>
            </a:r>
            <a:r>
              <a:rPr lang="en-GB" sz="2400" dirty="0" err="1"/>
              <a:t>V</a:t>
            </a:r>
            <a:r>
              <a:rPr lang="en-GB" sz="2400" baseline="-25000" dirty="0" err="1"/>
              <a:t>out</a:t>
            </a:r>
            <a:r>
              <a:rPr lang="en-GB" sz="2400" dirty="0"/>
              <a:t> saturates at +13 V</a:t>
            </a:r>
          </a:p>
          <a:p>
            <a:pPr>
              <a:spcAft>
                <a:spcPts val="1200"/>
              </a:spcAft>
            </a:pPr>
            <a:r>
              <a:rPr lang="en-GB" sz="2400" dirty="0"/>
              <a:t>The saturated output is shown by the horizontal lines on the graph.</a:t>
            </a:r>
          </a:p>
        </p:txBody>
      </p:sp>
      <p:pic>
        <p:nvPicPr>
          <p:cNvPr id="2" name="Picture 1">
            <a:extLst>
              <a:ext uri="{FF2B5EF4-FFF2-40B4-BE49-F238E27FC236}">
                <a16:creationId xmlns:a16="http://schemas.microsoft.com/office/drawing/2014/main" id="{DB989C7B-2B8C-3A1A-65AE-AA47A86591A1}"/>
              </a:ext>
            </a:extLst>
          </p:cNvPr>
          <p:cNvPicPr>
            <a:picLocks noChangeAspect="1"/>
          </p:cNvPicPr>
          <p:nvPr/>
        </p:nvPicPr>
        <p:blipFill>
          <a:blip r:embed="rId2"/>
          <a:stretch>
            <a:fillRect/>
          </a:stretch>
        </p:blipFill>
        <p:spPr>
          <a:xfrm>
            <a:off x="457201" y="1371600"/>
            <a:ext cx="3962400" cy="3712800"/>
          </a:xfrm>
          <a:prstGeom prst="rect">
            <a:avLst/>
          </a:prstGeom>
        </p:spPr>
      </p:pic>
      <p:sp>
        <p:nvSpPr>
          <p:cNvPr id="5" name="TextBox 4">
            <a:extLst>
              <a:ext uri="{FF2B5EF4-FFF2-40B4-BE49-F238E27FC236}">
                <a16:creationId xmlns:a16="http://schemas.microsoft.com/office/drawing/2014/main" id="{43FAECF1-E13C-2463-5258-B629B7633E85}"/>
              </a:ext>
            </a:extLst>
          </p:cNvPr>
          <p:cNvSpPr txBox="1"/>
          <p:nvPr/>
        </p:nvSpPr>
        <p:spPr>
          <a:xfrm>
            <a:off x="4724401" y="1524000"/>
            <a:ext cx="4114799" cy="3720003"/>
          </a:xfrm>
          <a:prstGeom prst="rect">
            <a:avLst/>
          </a:prstGeom>
          <a:noFill/>
        </p:spPr>
        <p:txBody>
          <a:bodyPr wrap="square" rtlCol="0">
            <a:normAutofit fontScale="92500"/>
          </a:bodyPr>
          <a:lstStyle/>
          <a:p>
            <a:pPr>
              <a:spcAft>
                <a:spcPts val="1200"/>
              </a:spcAft>
            </a:pPr>
            <a:r>
              <a:rPr lang="en-GB" sz="2400" dirty="0"/>
              <a:t>The graph shows the transfer characteristics (Input Voltage and Output Voltage) for an Inverting amplifier with a voltage Gain of −2</a:t>
            </a:r>
          </a:p>
          <a:p>
            <a:pPr>
              <a:spcAft>
                <a:spcPts val="1200"/>
              </a:spcAft>
            </a:pPr>
            <a:r>
              <a:rPr lang="en-GB" sz="2400" dirty="0"/>
              <a:t>When V</a:t>
            </a:r>
            <a:r>
              <a:rPr lang="en-GB" sz="2400" baseline="-25000" dirty="0"/>
              <a:t>in</a:t>
            </a:r>
            <a:r>
              <a:rPr lang="en-GB" sz="2400" dirty="0"/>
              <a:t> = +5 V then </a:t>
            </a:r>
            <a:r>
              <a:rPr lang="en-GB" sz="2400" dirty="0" err="1"/>
              <a:t>V</a:t>
            </a:r>
            <a:r>
              <a:rPr lang="en-GB" sz="2400" baseline="-25000" dirty="0" err="1"/>
              <a:t>out</a:t>
            </a:r>
            <a:r>
              <a:rPr lang="en-GB" sz="2400" dirty="0"/>
              <a:t> = −10 V</a:t>
            </a:r>
          </a:p>
          <a:p>
            <a:pPr>
              <a:spcAft>
                <a:spcPts val="1200"/>
              </a:spcAft>
            </a:pPr>
            <a:r>
              <a:rPr lang="en-GB" sz="2400" dirty="0"/>
              <a:t>when V</a:t>
            </a:r>
            <a:r>
              <a:rPr lang="en-GB" sz="2400" baseline="-25000" dirty="0"/>
              <a:t>in</a:t>
            </a:r>
            <a:r>
              <a:rPr lang="en-GB" sz="2400" dirty="0"/>
              <a:t> = −5 V then </a:t>
            </a:r>
            <a:r>
              <a:rPr lang="en-GB" sz="2400" dirty="0" err="1"/>
              <a:t>V</a:t>
            </a:r>
            <a:r>
              <a:rPr lang="en-GB" sz="2400" baseline="-25000" dirty="0" err="1"/>
              <a:t>out</a:t>
            </a:r>
            <a:r>
              <a:rPr lang="en-GB" sz="2400" dirty="0"/>
              <a:t> = +10 V</a:t>
            </a:r>
          </a:p>
          <a:p>
            <a:pPr>
              <a:spcAft>
                <a:spcPts val="1200"/>
              </a:spcAft>
            </a:pPr>
            <a:r>
              <a:rPr lang="en-GB" sz="2400" dirty="0"/>
              <a:t>The Output Voltage is limited to ±13 V by the power supply of the amplifier.</a:t>
            </a:r>
          </a:p>
        </p:txBody>
      </p:sp>
    </p:spTree>
    <p:extLst>
      <p:ext uri="{BB962C8B-B14F-4D97-AF65-F5344CB8AC3E}">
        <p14:creationId xmlns:p14="http://schemas.microsoft.com/office/powerpoint/2010/main" val="3134622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Input and Output Voltages</a:t>
            </a:r>
            <a:endParaRPr lang="en-GB" sz="4800" dirty="0"/>
          </a:p>
        </p:txBody>
      </p:sp>
      <mc:AlternateContent xmlns:mc="http://schemas.openxmlformats.org/markup-compatibility/2006" xmlns:a14="http://schemas.microsoft.com/office/drawing/2010/main">
        <mc:Choice Requires="a14">
          <p:sp>
            <p:nvSpPr>
              <p:cNvPr id="8" name="TextBox 7"/>
              <p:cNvSpPr txBox="1"/>
              <p:nvPr/>
            </p:nvSpPr>
            <p:spPr>
              <a:xfrm>
                <a:off x="457200" y="5029199"/>
                <a:ext cx="8229600" cy="1475015"/>
              </a:xfrm>
              <a:prstGeom prst="rect">
                <a:avLst/>
              </a:prstGeom>
              <a:noFill/>
            </p:spPr>
            <p:txBody>
              <a:bodyPr wrap="square" rtlCol="0">
                <a:normAutofit fontScale="92500"/>
              </a:bodyPr>
              <a:lstStyle/>
              <a:p>
                <a:pPr>
                  <a:spcAft>
                    <a:spcPts val="1200"/>
                  </a:spcAft>
                </a:pPr>
                <a:r>
                  <a:rPr lang="en-GB" sz="2400" dirty="0"/>
                  <a:t>The graph shows the relationship between the Input Voltage and Output Voltage of an Inverting amplifier with a voltage Gain of −2</a:t>
                </a:r>
              </a:p>
              <a:p>
                <a:pPr>
                  <a:spcAft>
                    <a:spcPts val="1200"/>
                  </a:spcAft>
                </a:pPr>
                <a:r>
                  <a:rPr lang="en-GB" sz="2400" dirty="0"/>
                  <a:t>At all times	 </a:t>
                </a:r>
                <a14:m>
                  <m:oMath xmlns:m="http://schemas.openxmlformats.org/officeDocument/2006/math">
                    <m:r>
                      <a:rPr lang="en-GB" sz="2400" i="1" dirty="0" smtClean="0">
                        <a:latin typeface="Cambria Math" panose="02040503050406030204" pitchFamily="18" charset="0"/>
                      </a:rPr>
                      <m:t>𝑉</m:t>
                    </m:r>
                    <m:r>
                      <a:rPr lang="en-GB" sz="2400" i="1" baseline="-25000" dirty="0" err="1" smtClean="0">
                        <a:latin typeface="Cambria Math" panose="02040503050406030204" pitchFamily="18" charset="0"/>
                      </a:rPr>
                      <m:t>𝑜𝑢𝑡</m:t>
                    </m:r>
                    <m:r>
                      <a:rPr lang="en-GB" sz="2400" i="1" dirty="0" smtClean="0">
                        <a:latin typeface="Cambria Math" panose="02040503050406030204" pitchFamily="18" charset="0"/>
                      </a:rPr>
                      <m:t> = −2 × </m:t>
                    </m:r>
                    <m:r>
                      <a:rPr lang="en-GB" sz="2400" i="1" dirty="0" smtClean="0">
                        <a:latin typeface="Cambria Math" panose="02040503050406030204" pitchFamily="18" charset="0"/>
                      </a:rPr>
                      <m:t>𝑉𝑖𝑛</m:t>
                    </m:r>
                  </m:oMath>
                </a14:m>
                <a:endParaRPr lang="en-GB" sz="2400" baseline="-25000" dirty="0"/>
              </a:p>
            </p:txBody>
          </p:sp>
        </mc:Choice>
        <mc:Fallback xmlns="">
          <p:sp>
            <p:nvSpPr>
              <p:cNvPr id="8" name="TextBox 7"/>
              <p:cNvSpPr txBox="1">
                <a:spLocks noRot="1" noChangeAspect="1" noMove="1" noResize="1" noEditPoints="1" noAdjustHandles="1" noChangeArrowheads="1" noChangeShapeType="1" noTextEdit="1"/>
              </p:cNvSpPr>
              <p:nvPr/>
            </p:nvSpPr>
            <p:spPr>
              <a:xfrm>
                <a:off x="457200" y="5029199"/>
                <a:ext cx="8229600" cy="1475015"/>
              </a:xfrm>
              <a:prstGeom prst="rect">
                <a:avLst/>
              </a:prstGeom>
              <a:blipFill>
                <a:blip r:embed="rId2"/>
                <a:stretch>
                  <a:fillRect l="-963" t="-2893"/>
                </a:stretch>
              </a:blipFill>
            </p:spPr>
            <p:txBody>
              <a:bodyPr/>
              <a:lstStyle/>
              <a:p>
                <a:r>
                  <a:rPr lang="en-GB">
                    <a:noFill/>
                  </a:rPr>
                  <a:t> </a:t>
                </a:r>
              </a:p>
            </p:txBody>
          </p:sp>
        </mc:Fallback>
      </mc:AlternateContent>
      <p:pic>
        <p:nvPicPr>
          <p:cNvPr id="2" name="Picture 1">
            <a:extLst>
              <a:ext uri="{FF2B5EF4-FFF2-40B4-BE49-F238E27FC236}">
                <a16:creationId xmlns:a16="http://schemas.microsoft.com/office/drawing/2014/main" id="{A1075DE6-6B27-85BE-E666-26A8F89DE201}"/>
              </a:ext>
            </a:extLst>
          </p:cNvPr>
          <p:cNvPicPr>
            <a:picLocks noChangeAspect="1"/>
          </p:cNvPicPr>
          <p:nvPr/>
        </p:nvPicPr>
        <p:blipFill>
          <a:blip r:embed="rId3"/>
          <a:stretch>
            <a:fillRect/>
          </a:stretch>
        </p:blipFill>
        <p:spPr>
          <a:xfrm>
            <a:off x="1748434" y="1371600"/>
            <a:ext cx="5647131" cy="3276600"/>
          </a:xfrm>
          <a:prstGeom prst="rect">
            <a:avLst/>
          </a:prstGeom>
        </p:spPr>
      </p:pic>
    </p:spTree>
    <p:extLst>
      <p:ext uri="{BB962C8B-B14F-4D97-AF65-F5344CB8AC3E}">
        <p14:creationId xmlns:p14="http://schemas.microsoft.com/office/powerpoint/2010/main" val="3408831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Example Circuits</a:t>
            </a:r>
            <a:endParaRPr lang="en-GB" sz="4800" dirty="0"/>
          </a:p>
        </p:txBody>
      </p:sp>
      <mc:AlternateContent xmlns:mc="http://schemas.openxmlformats.org/markup-compatibility/2006" xmlns:a14="http://schemas.microsoft.com/office/drawing/2010/main">
        <mc:Choice Requires="a14">
          <p:sp>
            <p:nvSpPr>
              <p:cNvPr id="8" name="TextBox 7"/>
              <p:cNvSpPr txBox="1"/>
              <p:nvPr/>
            </p:nvSpPr>
            <p:spPr>
              <a:xfrm>
                <a:off x="457200" y="4267200"/>
                <a:ext cx="8229600" cy="2286000"/>
              </a:xfrm>
              <a:prstGeom prst="rect">
                <a:avLst/>
              </a:prstGeom>
              <a:noFill/>
            </p:spPr>
            <p:txBody>
              <a:bodyPr wrap="square" rtlCol="0">
                <a:normAutofit/>
              </a:bodyPr>
              <a:lstStyle/>
              <a:p>
                <a:pPr>
                  <a:spcAft>
                    <a:spcPts val="1200"/>
                  </a:spcAft>
                </a:pPr>
                <a:r>
                  <a:rPr lang="en-GB" sz="2400" dirty="0"/>
                  <a:t>The voltage gain is:</a:t>
                </a:r>
              </a:p>
              <a:p>
                <a:pPr>
                  <a:spcAft>
                    <a:spcPts val="2400"/>
                  </a:spcAft>
                </a:pPr>
                <a14:m>
                  <m:oMathPara xmlns:m="http://schemas.openxmlformats.org/officeDocument/2006/math">
                    <m:oMathParaPr>
                      <m:jc m:val="centerGroup"/>
                    </m:oMathParaPr>
                    <m:oMath xmlns:m="http://schemas.openxmlformats.org/officeDocument/2006/math">
                      <m:r>
                        <a:rPr lang="en-GB" sz="2400" i="1" dirty="0" smtClean="0">
                          <a:latin typeface="Cambria Math" panose="02040503050406030204" pitchFamily="18" charset="0"/>
                        </a:rPr>
                        <m:t>𝐴</m:t>
                      </m:r>
                      <m:r>
                        <a:rPr lang="en-GB" sz="2400" i="1" baseline="-25000" dirty="0" smtClean="0">
                          <a:latin typeface="Cambria Math" panose="02040503050406030204" pitchFamily="18" charset="0"/>
                        </a:rPr>
                        <m:t>𝑣</m:t>
                      </m:r>
                      <m:r>
                        <a:rPr lang="en-GB" sz="2400" i="1" dirty="0" smtClean="0">
                          <a:latin typeface="Cambria Math" panose="02040503050406030204" pitchFamily="18" charset="0"/>
                        </a:rPr>
                        <m:t> = − 220 ×10</m:t>
                      </m:r>
                      <m:r>
                        <a:rPr lang="en-GB" sz="2400" i="1" baseline="30000" dirty="0" smtClean="0">
                          <a:latin typeface="Cambria Math" panose="02040503050406030204" pitchFamily="18" charset="0"/>
                        </a:rPr>
                        <m:t>3</m:t>
                      </m:r>
                      <m:r>
                        <a:rPr lang="en-GB" sz="2400" i="1" dirty="0" smtClean="0">
                          <a:latin typeface="Cambria Math" panose="02040503050406030204" pitchFamily="18" charset="0"/>
                        </a:rPr>
                        <m:t> / 100 ×10</m:t>
                      </m:r>
                      <m:r>
                        <a:rPr lang="en-GB" sz="2400" i="1" baseline="30000" dirty="0" smtClean="0">
                          <a:latin typeface="Cambria Math" panose="02040503050406030204" pitchFamily="18" charset="0"/>
                        </a:rPr>
                        <m:t>3</m:t>
                      </m:r>
                      <m:r>
                        <a:rPr lang="en-GB" sz="2400" i="1" dirty="0" smtClean="0">
                          <a:latin typeface="Cambria Math" panose="02040503050406030204" pitchFamily="18" charset="0"/>
                        </a:rPr>
                        <m:t> = −2.2</m:t>
                      </m:r>
                    </m:oMath>
                  </m:oMathPara>
                </a14:m>
                <a:endParaRPr lang="en-GB" sz="2400" dirty="0"/>
              </a:p>
              <a:p>
                <a:pPr>
                  <a:spcAft>
                    <a:spcPts val="1200"/>
                  </a:spcAft>
                </a:pPr>
                <a:r>
                  <a:rPr lang="en-GB" sz="2400" dirty="0"/>
                  <a:t>If V</a:t>
                </a:r>
                <a:r>
                  <a:rPr lang="en-GB" sz="2400" baseline="-25000" dirty="0"/>
                  <a:t>in</a:t>
                </a:r>
                <a:r>
                  <a:rPr lang="en-GB" sz="2400" dirty="0"/>
                  <a:t> = +1.0 V then </a:t>
                </a:r>
                <a:r>
                  <a:rPr lang="en-GB" sz="2400" dirty="0" err="1"/>
                  <a:t>V</a:t>
                </a:r>
                <a:r>
                  <a:rPr lang="en-GB" sz="2400" baseline="-25000" dirty="0" err="1"/>
                  <a:t>out</a:t>
                </a:r>
                <a:r>
                  <a:rPr lang="en-GB" sz="2400" dirty="0"/>
                  <a:t> = −2.2 V</a:t>
                </a:r>
              </a:p>
              <a:p>
                <a:pPr>
                  <a:spcAft>
                    <a:spcPts val="1200"/>
                  </a:spcAft>
                </a:pPr>
                <a:r>
                  <a:rPr lang="en-GB" sz="2400" dirty="0"/>
                  <a:t>The Input Voltage has been amplified (made bigger)</a:t>
                </a:r>
              </a:p>
            </p:txBody>
          </p:sp>
        </mc:Choice>
        <mc:Fallback xmlns="">
          <p:sp>
            <p:nvSpPr>
              <p:cNvPr id="8" name="TextBox 7"/>
              <p:cNvSpPr txBox="1">
                <a:spLocks noRot="1" noChangeAspect="1" noMove="1" noResize="1" noEditPoints="1" noAdjustHandles="1" noChangeArrowheads="1" noChangeShapeType="1" noTextEdit="1"/>
              </p:cNvSpPr>
              <p:nvPr/>
            </p:nvSpPr>
            <p:spPr>
              <a:xfrm>
                <a:off x="457200" y="4267200"/>
                <a:ext cx="8229600" cy="2286000"/>
              </a:xfrm>
              <a:prstGeom prst="rect">
                <a:avLst/>
              </a:prstGeom>
              <a:blipFill>
                <a:blip r:embed="rId2"/>
                <a:stretch>
                  <a:fillRect l="-1111" t="-2133" b="-800"/>
                </a:stretch>
              </a:blipFill>
            </p:spPr>
            <p:txBody>
              <a:bodyPr/>
              <a:lstStyle/>
              <a:p>
                <a:r>
                  <a:rPr lang="en-GB">
                    <a:noFill/>
                  </a:rPr>
                  <a:t> </a:t>
                </a:r>
              </a:p>
            </p:txBody>
          </p:sp>
        </mc:Fallback>
      </mc:AlternateContent>
      <p:pic>
        <p:nvPicPr>
          <p:cNvPr id="1026" name="Picture 2" descr="Example 1">
            <a:extLst>
              <a:ext uri="{FF2B5EF4-FFF2-40B4-BE49-F238E27FC236}">
                <a16:creationId xmlns:a16="http://schemas.microsoft.com/office/drawing/2014/main" id="{FC5FE2A6-41A7-556F-523C-CBA2DFD8E9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2650" y="1371600"/>
            <a:ext cx="4838700" cy="24959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6039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Example Circuits</a:t>
            </a:r>
            <a:endParaRPr lang="en-GB" sz="4800" dirty="0"/>
          </a:p>
        </p:txBody>
      </p:sp>
      <mc:AlternateContent xmlns:mc="http://schemas.openxmlformats.org/markup-compatibility/2006" xmlns:a14="http://schemas.microsoft.com/office/drawing/2010/main">
        <mc:Choice Requires="a14">
          <p:sp>
            <p:nvSpPr>
              <p:cNvPr id="8" name="TextBox 7"/>
              <p:cNvSpPr txBox="1"/>
              <p:nvPr/>
            </p:nvSpPr>
            <p:spPr>
              <a:xfrm>
                <a:off x="457200" y="4267200"/>
                <a:ext cx="8229600" cy="2286000"/>
              </a:xfrm>
              <a:prstGeom prst="rect">
                <a:avLst/>
              </a:prstGeom>
              <a:noFill/>
            </p:spPr>
            <p:txBody>
              <a:bodyPr wrap="square" rtlCol="0">
                <a:normAutofit/>
              </a:bodyPr>
              <a:lstStyle/>
              <a:p>
                <a:pPr>
                  <a:spcAft>
                    <a:spcPts val="1200"/>
                  </a:spcAft>
                </a:pPr>
                <a:r>
                  <a:rPr lang="en-GB" sz="2400" dirty="0"/>
                  <a:t>The voltage gain is:</a:t>
                </a:r>
              </a:p>
              <a:p>
                <a:pPr>
                  <a:spcAft>
                    <a:spcPts val="2400"/>
                  </a:spcAft>
                </a:pPr>
                <a14:m>
                  <m:oMathPara xmlns:m="http://schemas.openxmlformats.org/officeDocument/2006/math">
                    <m:oMathParaPr>
                      <m:jc m:val="centerGroup"/>
                    </m:oMathParaPr>
                    <m:oMath xmlns:m="http://schemas.openxmlformats.org/officeDocument/2006/math">
                      <m:r>
                        <a:rPr lang="en-GB" sz="2400" i="1" dirty="0" smtClean="0">
                          <a:latin typeface="Cambria Math" panose="02040503050406030204" pitchFamily="18" charset="0"/>
                        </a:rPr>
                        <m:t>𝐴</m:t>
                      </m:r>
                      <m:r>
                        <a:rPr lang="en-GB" sz="2400" i="1" baseline="-25000" dirty="0" smtClean="0">
                          <a:latin typeface="Cambria Math" panose="02040503050406030204" pitchFamily="18" charset="0"/>
                        </a:rPr>
                        <m:t>𝑣</m:t>
                      </m:r>
                      <m:r>
                        <a:rPr lang="en-GB" sz="2400" i="1" dirty="0" smtClean="0">
                          <a:latin typeface="Cambria Math" panose="02040503050406030204" pitchFamily="18" charset="0"/>
                        </a:rPr>
                        <m:t> = − 47 ×10</m:t>
                      </m:r>
                      <m:r>
                        <a:rPr lang="en-GB" sz="2400" i="1" baseline="30000" dirty="0" smtClean="0">
                          <a:latin typeface="Cambria Math" panose="02040503050406030204" pitchFamily="18" charset="0"/>
                        </a:rPr>
                        <m:t>3</m:t>
                      </m:r>
                      <m:r>
                        <a:rPr lang="en-GB" sz="2400" i="1" dirty="0" smtClean="0">
                          <a:latin typeface="Cambria Math" panose="02040503050406030204" pitchFamily="18" charset="0"/>
                        </a:rPr>
                        <m:t> / 100 ×10</m:t>
                      </m:r>
                      <m:r>
                        <a:rPr lang="en-GB" sz="2400" i="1" baseline="30000" dirty="0" smtClean="0">
                          <a:latin typeface="Cambria Math" panose="02040503050406030204" pitchFamily="18" charset="0"/>
                        </a:rPr>
                        <m:t>3</m:t>
                      </m:r>
                      <m:r>
                        <a:rPr lang="en-GB" sz="2400" i="1" dirty="0" smtClean="0">
                          <a:latin typeface="Cambria Math" panose="02040503050406030204" pitchFamily="18" charset="0"/>
                        </a:rPr>
                        <m:t> = −0.47</m:t>
                      </m:r>
                    </m:oMath>
                  </m:oMathPara>
                </a14:m>
                <a:endParaRPr lang="en-GB" sz="2400" dirty="0"/>
              </a:p>
              <a:p>
                <a:pPr>
                  <a:spcAft>
                    <a:spcPts val="1200"/>
                  </a:spcAft>
                </a:pPr>
                <a:r>
                  <a:rPr lang="en-GB" sz="2400" dirty="0"/>
                  <a:t>If V</a:t>
                </a:r>
                <a:r>
                  <a:rPr lang="en-GB" sz="2400" baseline="-25000" dirty="0"/>
                  <a:t>in</a:t>
                </a:r>
                <a:r>
                  <a:rPr lang="en-GB" sz="2400" dirty="0"/>
                  <a:t> = +1.0 V then </a:t>
                </a:r>
                <a:r>
                  <a:rPr lang="en-GB" sz="2400" dirty="0" err="1"/>
                  <a:t>V</a:t>
                </a:r>
                <a:r>
                  <a:rPr lang="en-GB" sz="2400" baseline="-25000" dirty="0" err="1"/>
                  <a:t>out</a:t>
                </a:r>
                <a:r>
                  <a:rPr lang="en-GB" sz="2400" dirty="0"/>
                  <a:t> = −0.47 V</a:t>
                </a:r>
              </a:p>
              <a:p>
                <a:pPr>
                  <a:spcAft>
                    <a:spcPts val="1200"/>
                  </a:spcAft>
                </a:pPr>
                <a:r>
                  <a:rPr lang="en-GB" sz="2400" dirty="0"/>
                  <a:t>The Input Voltage has been attenuated (made smaller)</a:t>
                </a:r>
              </a:p>
            </p:txBody>
          </p:sp>
        </mc:Choice>
        <mc:Fallback xmlns="">
          <p:sp>
            <p:nvSpPr>
              <p:cNvPr id="8" name="TextBox 7"/>
              <p:cNvSpPr txBox="1">
                <a:spLocks noRot="1" noChangeAspect="1" noMove="1" noResize="1" noEditPoints="1" noAdjustHandles="1" noChangeArrowheads="1" noChangeShapeType="1" noTextEdit="1"/>
              </p:cNvSpPr>
              <p:nvPr/>
            </p:nvSpPr>
            <p:spPr>
              <a:xfrm>
                <a:off x="457200" y="4267200"/>
                <a:ext cx="8229600" cy="2286000"/>
              </a:xfrm>
              <a:prstGeom prst="rect">
                <a:avLst/>
              </a:prstGeom>
              <a:blipFill>
                <a:blip r:embed="rId2"/>
                <a:stretch>
                  <a:fillRect l="-1111" t="-2133" b="-800"/>
                </a:stretch>
              </a:blipFill>
            </p:spPr>
            <p:txBody>
              <a:bodyPr/>
              <a:lstStyle/>
              <a:p>
                <a:r>
                  <a:rPr lang="en-GB">
                    <a:noFill/>
                  </a:rPr>
                  <a:t> </a:t>
                </a:r>
              </a:p>
            </p:txBody>
          </p:sp>
        </mc:Fallback>
      </mc:AlternateContent>
      <p:pic>
        <p:nvPicPr>
          <p:cNvPr id="2050" name="Picture 2" descr="Example 2">
            <a:extLst>
              <a:ext uri="{FF2B5EF4-FFF2-40B4-BE49-F238E27FC236}">
                <a16:creationId xmlns:a16="http://schemas.microsoft.com/office/drawing/2014/main" id="{4148ADE7-628B-2885-92DD-114FD16BC0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6698" y="1371600"/>
            <a:ext cx="5030603" cy="259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3609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Example Circuits</a:t>
            </a:r>
            <a:endParaRPr lang="en-GB" sz="4800" dirty="0"/>
          </a:p>
        </p:txBody>
      </p:sp>
      <mc:AlternateContent xmlns:mc="http://schemas.openxmlformats.org/markup-compatibility/2006" xmlns:a14="http://schemas.microsoft.com/office/drawing/2010/main">
        <mc:Choice Requires="a14">
          <p:sp>
            <p:nvSpPr>
              <p:cNvPr id="8" name="TextBox 7"/>
              <p:cNvSpPr txBox="1"/>
              <p:nvPr/>
            </p:nvSpPr>
            <p:spPr>
              <a:xfrm>
                <a:off x="457200" y="4484568"/>
                <a:ext cx="5562600" cy="1981200"/>
              </a:xfrm>
              <a:prstGeom prst="rect">
                <a:avLst/>
              </a:prstGeom>
              <a:noFill/>
            </p:spPr>
            <p:txBody>
              <a:bodyPr wrap="square" rtlCol="0">
                <a:normAutofit/>
              </a:bodyPr>
              <a:lstStyle/>
              <a:p>
                <a:pPr>
                  <a:spcAft>
                    <a:spcPts val="2400"/>
                  </a:spcAft>
                </a:pPr>
                <a:r>
                  <a:rPr lang="en-GB" sz="2400" dirty="0"/>
                  <a:t>The voltage gain is:</a:t>
                </a:r>
              </a:p>
              <a:p>
                <a:pPr>
                  <a:spcAft>
                    <a:spcPts val="2400"/>
                  </a:spcAft>
                </a:pPr>
                <a14:m>
                  <m:oMathPara xmlns:m="http://schemas.openxmlformats.org/officeDocument/2006/math">
                    <m:oMathParaPr>
                      <m:jc m:val="left"/>
                    </m:oMathParaPr>
                    <m:oMath xmlns:m="http://schemas.openxmlformats.org/officeDocument/2006/math">
                      <m:r>
                        <a:rPr lang="en-GB" sz="2400" i="1" dirty="0" smtClean="0">
                          <a:latin typeface="Cambria Math" panose="02040503050406030204" pitchFamily="18" charset="0"/>
                        </a:rPr>
                        <m:t>𝐴</m:t>
                      </m:r>
                      <m:r>
                        <a:rPr lang="en-GB" sz="2400" i="1" baseline="-25000" dirty="0" smtClean="0">
                          <a:latin typeface="Cambria Math" panose="02040503050406030204" pitchFamily="18" charset="0"/>
                        </a:rPr>
                        <m:t>𝑣</m:t>
                      </m:r>
                      <m:r>
                        <a:rPr lang="en-GB" sz="2400" i="1" dirty="0" smtClean="0">
                          <a:latin typeface="Cambria Math" panose="02040503050406030204" pitchFamily="18" charset="0"/>
                        </a:rPr>
                        <m:t> = − 100 ×10</m:t>
                      </m:r>
                      <m:r>
                        <a:rPr lang="en-GB" sz="2400" i="1" baseline="30000" dirty="0" smtClean="0">
                          <a:latin typeface="Cambria Math" panose="02040503050406030204" pitchFamily="18" charset="0"/>
                        </a:rPr>
                        <m:t>3</m:t>
                      </m:r>
                      <m:r>
                        <a:rPr lang="en-GB" sz="2400" i="1" dirty="0" smtClean="0">
                          <a:latin typeface="Cambria Math" panose="02040503050406030204" pitchFamily="18" charset="0"/>
                        </a:rPr>
                        <m:t> / 100 ×10</m:t>
                      </m:r>
                      <m:r>
                        <a:rPr lang="en-GB" sz="2400" i="1" baseline="30000" dirty="0" smtClean="0">
                          <a:latin typeface="Cambria Math" panose="02040503050406030204" pitchFamily="18" charset="0"/>
                        </a:rPr>
                        <m:t>3</m:t>
                      </m:r>
                      <m:r>
                        <a:rPr lang="en-GB" sz="2400" i="1" dirty="0" smtClean="0">
                          <a:latin typeface="Cambria Math" panose="02040503050406030204" pitchFamily="18" charset="0"/>
                        </a:rPr>
                        <m:t> = −1.0</m:t>
                      </m:r>
                    </m:oMath>
                  </m:oMathPara>
                </a14:m>
                <a:endParaRPr lang="en-GB" sz="2400" dirty="0"/>
              </a:p>
              <a:p>
                <a:pPr algn="l"/>
                <a:r>
                  <a:rPr lang="en-GB" sz="2400" b="0" i="0" dirty="0">
                    <a:solidFill>
                      <a:srgbClr val="000000"/>
                    </a:solidFill>
                    <a:effectLst/>
                    <a:latin typeface="Arial" panose="020B0604020202020204" pitchFamily="34" charset="0"/>
                  </a:rPr>
                  <a:t>If V</a:t>
                </a:r>
                <a:r>
                  <a:rPr lang="en-GB" sz="2400" b="0" i="0" baseline="-25000" dirty="0">
                    <a:solidFill>
                      <a:srgbClr val="000000"/>
                    </a:solidFill>
                    <a:effectLst/>
                    <a:latin typeface="Arial" panose="020B0604020202020204" pitchFamily="34" charset="0"/>
                  </a:rPr>
                  <a:t>in</a:t>
                </a:r>
                <a:r>
                  <a:rPr lang="en-GB" sz="2400" b="0" i="0" dirty="0">
                    <a:solidFill>
                      <a:srgbClr val="000000"/>
                    </a:solidFill>
                    <a:effectLst/>
                    <a:latin typeface="Arial" panose="020B0604020202020204" pitchFamily="34" charset="0"/>
                  </a:rPr>
                  <a:t> = +1.0 V then </a:t>
                </a:r>
                <a:r>
                  <a:rPr lang="en-GB" sz="2400" b="0" i="0" dirty="0" err="1">
                    <a:solidFill>
                      <a:srgbClr val="000000"/>
                    </a:solidFill>
                    <a:effectLst/>
                    <a:latin typeface="Arial" panose="020B0604020202020204" pitchFamily="34" charset="0"/>
                  </a:rPr>
                  <a:t>V</a:t>
                </a:r>
                <a:r>
                  <a:rPr lang="en-GB" sz="2400" b="0" i="0" baseline="-25000" dirty="0" err="1">
                    <a:solidFill>
                      <a:srgbClr val="000000"/>
                    </a:solidFill>
                    <a:effectLst/>
                    <a:latin typeface="Arial" panose="020B0604020202020204" pitchFamily="34" charset="0"/>
                  </a:rPr>
                  <a:t>out</a:t>
                </a:r>
                <a:r>
                  <a:rPr lang="en-GB" sz="2400" b="0" i="0" dirty="0">
                    <a:solidFill>
                      <a:srgbClr val="000000"/>
                    </a:solidFill>
                    <a:effectLst/>
                    <a:latin typeface="Arial" panose="020B0604020202020204" pitchFamily="34" charset="0"/>
                  </a:rPr>
                  <a:t> = −1.0 V</a:t>
                </a:r>
              </a:p>
              <a:p>
                <a:pPr>
                  <a:spcAft>
                    <a:spcPts val="2400"/>
                  </a:spcAft>
                </a:pPr>
                <a:endParaRPr lang="en-GB" sz="2400" dirty="0"/>
              </a:p>
            </p:txBody>
          </p:sp>
        </mc:Choice>
        <mc:Fallback xmlns="">
          <p:sp>
            <p:nvSpPr>
              <p:cNvPr id="8" name="TextBox 7"/>
              <p:cNvSpPr txBox="1">
                <a:spLocks noRot="1" noChangeAspect="1" noMove="1" noResize="1" noEditPoints="1" noAdjustHandles="1" noChangeArrowheads="1" noChangeShapeType="1" noTextEdit="1"/>
              </p:cNvSpPr>
              <p:nvPr/>
            </p:nvSpPr>
            <p:spPr>
              <a:xfrm>
                <a:off x="457200" y="4484568"/>
                <a:ext cx="5562600" cy="1981200"/>
              </a:xfrm>
              <a:prstGeom prst="rect">
                <a:avLst/>
              </a:prstGeom>
              <a:blipFill>
                <a:blip r:embed="rId2"/>
                <a:stretch>
                  <a:fillRect l="-1643" t="-2462"/>
                </a:stretch>
              </a:blipFill>
            </p:spPr>
            <p:txBody>
              <a:bodyPr/>
              <a:lstStyle/>
              <a:p>
                <a:r>
                  <a:rPr lang="en-GB">
                    <a:noFill/>
                  </a:rPr>
                  <a:t> </a:t>
                </a:r>
              </a:p>
            </p:txBody>
          </p:sp>
        </mc:Fallback>
      </mc:AlternateContent>
      <p:pic>
        <p:nvPicPr>
          <p:cNvPr id="3074" name="Picture 2" descr="Example 3">
            <a:extLst>
              <a:ext uri="{FF2B5EF4-FFF2-40B4-BE49-F238E27FC236}">
                <a16:creationId xmlns:a16="http://schemas.microsoft.com/office/drawing/2014/main" id="{B62720B1-593E-E5C5-3B88-EE0833A50D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382832"/>
            <a:ext cx="5156750" cy="288436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B536F412-2FF1-9EAA-E44C-13C6F72B43DB}"/>
              </a:ext>
            </a:extLst>
          </p:cNvPr>
          <p:cNvSpPr txBox="1"/>
          <p:nvPr/>
        </p:nvSpPr>
        <p:spPr>
          <a:xfrm>
            <a:off x="6324600" y="1382832"/>
            <a:ext cx="2362200" cy="5170368"/>
          </a:xfrm>
          <a:prstGeom prst="rect">
            <a:avLst/>
          </a:prstGeom>
          <a:solidFill>
            <a:schemeClr val="bg1">
              <a:lumMod val="95000"/>
            </a:schemeClr>
          </a:solidFill>
        </p:spPr>
        <p:txBody>
          <a:bodyPr wrap="square" rtlCol="0">
            <a:normAutofit fontScale="92500" lnSpcReduction="10000"/>
          </a:bodyPr>
          <a:lstStyle/>
          <a:p>
            <a:pPr>
              <a:spcAft>
                <a:spcPts val="1200"/>
              </a:spcAft>
            </a:pPr>
            <a:r>
              <a:rPr lang="en-GB" sz="2400" dirty="0"/>
              <a:t>This is a unit gain amplifier</a:t>
            </a:r>
          </a:p>
          <a:p>
            <a:pPr>
              <a:spcAft>
                <a:spcPts val="1200"/>
              </a:spcAft>
            </a:pPr>
            <a:r>
              <a:rPr lang="en-GB" sz="2400" dirty="0"/>
              <a:t>The Output Voltage has the same amplitude as the Input Voltage</a:t>
            </a:r>
          </a:p>
          <a:p>
            <a:pPr>
              <a:spcAft>
                <a:spcPts val="1200"/>
              </a:spcAft>
            </a:pPr>
            <a:r>
              <a:rPr lang="en-GB" sz="2400" dirty="0"/>
              <a:t>This amplifier is a buffer as the input takes almost no current from the voltage source but provides a reasonable current to the subsequent circuits</a:t>
            </a:r>
          </a:p>
        </p:txBody>
      </p:sp>
    </p:spTree>
    <p:extLst>
      <p:ext uri="{BB962C8B-B14F-4D97-AF65-F5344CB8AC3E}">
        <p14:creationId xmlns:p14="http://schemas.microsoft.com/office/powerpoint/2010/main" val="2585652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2790</TotalTime>
  <Words>1730</Words>
  <Application>Microsoft Office PowerPoint</Application>
  <PresentationFormat>On-screen Show (4:3)</PresentationFormat>
  <Paragraphs>122</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Cambria Math</vt:lpstr>
      <vt:lpstr>Office Theme</vt:lpstr>
      <vt:lpstr>Inverting Amplifier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dc:creator>
  <cp:lastModifiedBy>Paul Nicholls</cp:lastModifiedBy>
  <cp:revision>36</cp:revision>
  <dcterms:created xsi:type="dcterms:W3CDTF">2006-08-16T00:00:00Z</dcterms:created>
  <dcterms:modified xsi:type="dcterms:W3CDTF">2022-07-27T08:42:35Z</dcterms:modified>
  <cp:contentStatus/>
</cp:coreProperties>
</file>