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81" r:id="rId4"/>
    <p:sldId id="282" r:id="rId5"/>
    <p:sldId id="283" r:id="rId6"/>
    <p:sldId id="272" r:id="rId7"/>
    <p:sldId id="284" r:id="rId8"/>
    <p:sldId id="273" r:id="rId9"/>
    <p:sldId id="285" r:id="rId10"/>
    <p:sldId id="286" r:id="rId11"/>
    <p:sldId id="287" r:id="rId12"/>
    <p:sldId id="274" r:id="rId13"/>
    <p:sldId id="288" r:id="rId14"/>
    <p:sldId id="289" r:id="rId15"/>
    <p:sldId id="277" r:id="rId16"/>
    <p:sldId id="290" r:id="rId17"/>
    <p:sldId id="278" r:id="rId18"/>
    <p:sldId id="279" r:id="rId19"/>
    <p:sldId id="280" r:id="rId20"/>
    <p:sldId id="291" r:id="rId21"/>
    <p:sldId id="269" r:id="rId22"/>
    <p:sldId id="270" r:id="rId23"/>
    <p:sldId id="27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879" y="5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8/7/2022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8/7/2022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8/7/2022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fnicholls.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6.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ircuit board&#10;&#10;Description generated with very high confidence">
            <a:extLst>
              <a:ext uri="{FF2B5EF4-FFF2-40B4-BE49-F238E27FC236}">
                <a16:creationId xmlns:a16="http://schemas.microsoft.com/office/drawing/2014/main" id="{DD902B4D-1131-4732-A08F-BB32DE3E74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3327573"/>
          </a:xfrm>
          <a:prstGeom prst="rect">
            <a:avLst/>
          </a:prstGeom>
        </p:spPr>
      </p:pic>
      <p:sp>
        <p:nvSpPr>
          <p:cNvPr id="2" name="Title 1"/>
          <p:cNvSpPr>
            <a:spLocks noGrp="1"/>
          </p:cNvSpPr>
          <p:nvPr>
            <p:ph type="ctrTitle"/>
          </p:nvPr>
        </p:nvSpPr>
        <p:spPr>
          <a:xfrm>
            <a:off x="685800" y="1671727"/>
            <a:ext cx="7772400" cy="1470025"/>
          </a:xfrm>
        </p:spPr>
        <p:txBody>
          <a:bodyPr>
            <a:normAutofit/>
          </a:bodyPr>
          <a:lstStyle/>
          <a:p>
            <a:r>
              <a:rPr lang="en-GB" sz="6000" dirty="0">
                <a:solidFill>
                  <a:schemeClr val="bg1">
                    <a:lumMod val="85000"/>
                  </a:schemeClr>
                </a:solidFill>
              </a:rPr>
              <a:t>Non-Inverting Amplifier</a:t>
            </a:r>
            <a:r>
              <a:rPr lang="en-GB" sz="4800" dirty="0">
                <a:solidFill>
                  <a:schemeClr val="bg1">
                    <a:lumMod val="85000"/>
                  </a:schemeClr>
                </a:solidFill>
              </a:rPr>
              <a:t> </a:t>
            </a:r>
          </a:p>
        </p:txBody>
      </p:sp>
      <p:sp>
        <p:nvSpPr>
          <p:cNvPr id="3" name="Subtitle 2"/>
          <p:cNvSpPr>
            <a:spLocks noGrp="1"/>
          </p:cNvSpPr>
          <p:nvPr>
            <p:ph type="subTitle" idx="1"/>
          </p:nvPr>
        </p:nvSpPr>
        <p:spPr>
          <a:xfrm>
            <a:off x="6245629" y="6172200"/>
            <a:ext cx="2667000" cy="457200"/>
          </a:xfrm>
        </p:spPr>
        <p:txBody>
          <a:bodyPr/>
          <a:lstStyle/>
          <a:p>
            <a:pPr algn="r"/>
            <a:r>
              <a:rPr lang="en-GB" sz="1800" dirty="0">
                <a:hlinkClick r:id="rId3"/>
              </a:rPr>
              <a:t>www.pfnicholls.com</a:t>
            </a:r>
            <a:endParaRPr lang="en-GB" sz="1800" dirty="0"/>
          </a:p>
          <a:p>
            <a:endParaRPr lang="en-GB" dirty="0"/>
          </a:p>
        </p:txBody>
      </p:sp>
      <p:sp>
        <p:nvSpPr>
          <p:cNvPr id="4" name="TextBox 3"/>
          <p:cNvSpPr txBox="1"/>
          <p:nvPr/>
        </p:nvSpPr>
        <p:spPr>
          <a:xfrm>
            <a:off x="304800" y="4114800"/>
            <a:ext cx="8610600" cy="2308324"/>
          </a:xfrm>
          <a:prstGeom prst="rect">
            <a:avLst/>
          </a:prstGeom>
          <a:noFill/>
        </p:spPr>
        <p:txBody>
          <a:bodyPr wrap="square" rtlCol="0">
            <a:spAutoFit/>
          </a:bodyPr>
          <a:lstStyle/>
          <a:p>
            <a:r>
              <a:rPr lang="en-GB" sz="2400" dirty="0">
                <a:solidFill>
                  <a:srgbClr val="002060"/>
                </a:solidFill>
              </a:rPr>
              <a:t>AIM: To understand the function of an op-amp based non-inverting amplifier</a:t>
            </a:r>
          </a:p>
          <a:p>
            <a:endParaRPr lang="en-GB" sz="2400" dirty="0">
              <a:solidFill>
                <a:srgbClr val="002060"/>
              </a:solidFill>
            </a:endParaRPr>
          </a:p>
          <a:p>
            <a:r>
              <a:rPr lang="en-GB" sz="2400" dirty="0">
                <a:solidFill>
                  <a:srgbClr val="002060"/>
                </a:solidFill>
              </a:rPr>
              <a:t>PRIOR KNOWLEDGE: Op-amps, amplifier gain and bandwidth, potential dividers</a:t>
            </a:r>
          </a:p>
          <a:p>
            <a:r>
              <a:rPr lang="en-GB" sz="2400" dirty="0">
                <a:solidFill>
                  <a:srgbClr val="002060"/>
                </a:solidFill>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Circuit</a:t>
            </a:r>
            <a:endParaRPr lang="en-GB" sz="4800" dirty="0"/>
          </a:p>
        </p:txBody>
      </p:sp>
      <p:sp>
        <p:nvSpPr>
          <p:cNvPr id="8" name="TextBox 7"/>
          <p:cNvSpPr txBox="1"/>
          <p:nvPr/>
        </p:nvSpPr>
        <p:spPr>
          <a:xfrm>
            <a:off x="3886200" y="1398815"/>
            <a:ext cx="4800600" cy="3401785"/>
          </a:xfrm>
          <a:prstGeom prst="rect">
            <a:avLst/>
          </a:prstGeom>
          <a:noFill/>
        </p:spPr>
        <p:txBody>
          <a:bodyPr wrap="square" rtlCol="0">
            <a:normAutofit/>
          </a:bodyPr>
          <a:lstStyle/>
          <a:p>
            <a:pPr>
              <a:spcAft>
                <a:spcPts val="1200"/>
              </a:spcAft>
            </a:pPr>
            <a:r>
              <a:rPr lang="en-GB" sz="2400" dirty="0"/>
              <a:t>The voltage gain is:</a:t>
            </a:r>
          </a:p>
          <a:p>
            <a:pPr>
              <a:spcAft>
                <a:spcPts val="1200"/>
              </a:spcAft>
            </a:pPr>
            <a:r>
              <a:rPr lang="en-GB" sz="2400" dirty="0"/>
              <a:t>Av = 1 + (100 ×10</a:t>
            </a:r>
            <a:r>
              <a:rPr lang="en-GB" sz="2400" baseline="30000" dirty="0"/>
              <a:t>3</a:t>
            </a:r>
            <a:r>
              <a:rPr lang="en-GB" sz="2400" dirty="0"/>
              <a:t> / 100 ×10</a:t>
            </a:r>
            <a:r>
              <a:rPr lang="en-GB" sz="2400" baseline="30000" dirty="0"/>
              <a:t>3</a:t>
            </a:r>
            <a:r>
              <a:rPr lang="en-GB" sz="2400" dirty="0"/>
              <a:t>) = +2.0</a:t>
            </a:r>
          </a:p>
          <a:p>
            <a:pPr>
              <a:spcAft>
                <a:spcPts val="1200"/>
              </a:spcAft>
            </a:pPr>
            <a:r>
              <a:rPr lang="en-GB" sz="2400" dirty="0"/>
              <a:t>If Vin = +1.0 V then </a:t>
            </a:r>
            <a:r>
              <a:rPr lang="en-GB" sz="2400" dirty="0" err="1"/>
              <a:t>Vout</a:t>
            </a:r>
            <a:r>
              <a:rPr lang="en-GB" sz="2400" dirty="0"/>
              <a:t> = +2.0 V</a:t>
            </a:r>
          </a:p>
          <a:p>
            <a:pPr>
              <a:spcAft>
                <a:spcPts val="1200"/>
              </a:spcAft>
            </a:pPr>
            <a:endParaRPr lang="en-GB" sz="2400" dirty="0"/>
          </a:p>
          <a:p>
            <a:pPr>
              <a:spcAft>
                <a:spcPts val="1200"/>
              </a:spcAft>
            </a:pPr>
            <a:r>
              <a:rPr lang="en-GB" sz="2400" dirty="0"/>
              <a:t>The Input Voltage has been amplified by a factor of two when Ri = Rf</a:t>
            </a:r>
          </a:p>
        </p:txBody>
      </p:sp>
      <p:pic>
        <p:nvPicPr>
          <p:cNvPr id="2" name="Picture 1">
            <a:extLst>
              <a:ext uri="{FF2B5EF4-FFF2-40B4-BE49-F238E27FC236}">
                <a16:creationId xmlns:a16="http://schemas.microsoft.com/office/drawing/2014/main" id="{0BACEBA6-7CF8-2D29-4696-7FB0B0B2EA1B}"/>
              </a:ext>
            </a:extLst>
          </p:cNvPr>
          <p:cNvPicPr>
            <a:picLocks noChangeAspect="1"/>
          </p:cNvPicPr>
          <p:nvPr/>
        </p:nvPicPr>
        <p:blipFill>
          <a:blip r:embed="rId2"/>
          <a:stretch>
            <a:fillRect/>
          </a:stretch>
        </p:blipFill>
        <p:spPr>
          <a:xfrm>
            <a:off x="451758" y="1398815"/>
            <a:ext cx="3268634" cy="2639785"/>
          </a:xfrm>
          <a:prstGeom prst="rect">
            <a:avLst/>
          </a:prstGeom>
        </p:spPr>
      </p:pic>
    </p:spTree>
    <p:extLst>
      <p:ext uri="{BB962C8B-B14F-4D97-AF65-F5344CB8AC3E}">
        <p14:creationId xmlns:p14="http://schemas.microsoft.com/office/powerpoint/2010/main" val="3057873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Circuit</a:t>
            </a:r>
            <a:endParaRPr lang="en-GB" sz="4800" dirty="0"/>
          </a:p>
        </p:txBody>
      </p:sp>
      <p:sp>
        <p:nvSpPr>
          <p:cNvPr id="8" name="TextBox 7"/>
          <p:cNvSpPr txBox="1"/>
          <p:nvPr/>
        </p:nvSpPr>
        <p:spPr>
          <a:xfrm>
            <a:off x="3886200" y="1398815"/>
            <a:ext cx="4800600" cy="4697185"/>
          </a:xfrm>
          <a:prstGeom prst="rect">
            <a:avLst/>
          </a:prstGeom>
          <a:noFill/>
        </p:spPr>
        <p:txBody>
          <a:bodyPr wrap="square" rtlCol="0">
            <a:normAutofit/>
          </a:bodyPr>
          <a:lstStyle/>
          <a:p>
            <a:pPr>
              <a:spcAft>
                <a:spcPts val="1200"/>
              </a:spcAft>
            </a:pPr>
            <a:r>
              <a:rPr lang="en-GB" sz="2400" dirty="0"/>
              <a:t>The voltage gain is:</a:t>
            </a:r>
          </a:p>
          <a:p>
            <a:pPr>
              <a:spcAft>
                <a:spcPts val="1200"/>
              </a:spcAft>
            </a:pPr>
            <a:r>
              <a:rPr lang="en-GB" sz="2400" dirty="0"/>
              <a:t>Av = 1 + 0 / 100 ×10</a:t>
            </a:r>
            <a:r>
              <a:rPr lang="en-GB" sz="2400" baseline="30000" dirty="0"/>
              <a:t>3</a:t>
            </a:r>
            <a:r>
              <a:rPr lang="en-GB" sz="2400" dirty="0"/>
              <a:t> = +1.0</a:t>
            </a:r>
          </a:p>
          <a:p>
            <a:pPr>
              <a:spcAft>
                <a:spcPts val="1200"/>
              </a:spcAft>
            </a:pPr>
            <a:r>
              <a:rPr lang="en-GB" sz="2400" dirty="0"/>
              <a:t>This is a unit gain amplifier</a:t>
            </a:r>
          </a:p>
          <a:p>
            <a:pPr>
              <a:spcAft>
                <a:spcPts val="1200"/>
              </a:spcAft>
            </a:pPr>
            <a:r>
              <a:rPr lang="en-GB" sz="2400" dirty="0"/>
              <a:t>The Output Voltage has the same amplitude as the Input Voltage</a:t>
            </a:r>
          </a:p>
          <a:p>
            <a:pPr>
              <a:spcAft>
                <a:spcPts val="1200"/>
              </a:spcAft>
            </a:pPr>
            <a:r>
              <a:rPr lang="en-GB" sz="2400" dirty="0"/>
              <a:t>This amplifier is a buffer as the input takes almost no current from the voltage source but provides a reasonable current to the subsequent circuits</a:t>
            </a:r>
          </a:p>
        </p:txBody>
      </p:sp>
      <p:pic>
        <p:nvPicPr>
          <p:cNvPr id="3" name="Picture 2">
            <a:extLst>
              <a:ext uri="{FF2B5EF4-FFF2-40B4-BE49-F238E27FC236}">
                <a16:creationId xmlns:a16="http://schemas.microsoft.com/office/drawing/2014/main" id="{2824EA69-69B5-7C0B-2542-2A5DA2CD0954}"/>
              </a:ext>
            </a:extLst>
          </p:cNvPr>
          <p:cNvPicPr>
            <a:picLocks noChangeAspect="1"/>
          </p:cNvPicPr>
          <p:nvPr/>
        </p:nvPicPr>
        <p:blipFill>
          <a:blip r:embed="rId2"/>
          <a:stretch>
            <a:fillRect/>
          </a:stretch>
        </p:blipFill>
        <p:spPr>
          <a:xfrm>
            <a:off x="457201" y="1398815"/>
            <a:ext cx="3268634" cy="2639785"/>
          </a:xfrm>
          <a:prstGeom prst="rect">
            <a:avLst/>
          </a:prstGeom>
        </p:spPr>
      </p:pic>
    </p:spTree>
    <p:extLst>
      <p:ext uri="{BB962C8B-B14F-4D97-AF65-F5344CB8AC3E}">
        <p14:creationId xmlns:p14="http://schemas.microsoft.com/office/powerpoint/2010/main" val="1262005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Gain and Bandwidth</a:t>
            </a:r>
            <a:endParaRPr lang="en-GB" sz="4800" dirty="0"/>
          </a:p>
        </p:txBody>
      </p:sp>
      <mc:AlternateContent xmlns:mc="http://schemas.openxmlformats.org/markup-compatibility/2006">
        <mc:Choice xmlns:a14="http://schemas.microsoft.com/office/drawing/2010/main" Requires="a14">
          <p:sp>
            <p:nvSpPr>
              <p:cNvPr id="8" name="TextBox 7"/>
              <p:cNvSpPr txBox="1"/>
              <p:nvPr/>
            </p:nvSpPr>
            <p:spPr>
              <a:xfrm>
                <a:off x="457200" y="4997730"/>
                <a:ext cx="8229600" cy="1535460"/>
              </a:xfrm>
              <a:prstGeom prst="rect">
                <a:avLst/>
              </a:prstGeom>
              <a:noFill/>
            </p:spPr>
            <p:txBody>
              <a:bodyPr wrap="square" rtlCol="0">
                <a:normAutofit/>
              </a:bodyPr>
              <a:lstStyle/>
              <a:p>
                <a:pPr>
                  <a:spcAft>
                    <a:spcPts val="1200"/>
                  </a:spcAft>
                </a:pPr>
                <a:r>
                  <a:rPr lang="en-GB" sz="2400" dirty="0"/>
                  <a:t>For a Non-Inverting amplifier based on a standard Op-Amp the relationship between gain and bandwidth is approximately:</a:t>
                </a:r>
              </a:p>
              <a:p>
                <a:pPr>
                  <a:spcAft>
                    <a:spcPts val="12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𝑔𝑎𝑖𝑛</m:t>
                      </m:r>
                      <m:r>
                        <a:rPr lang="en-GB" sz="2400" i="1" dirty="0" smtClean="0">
                          <a:latin typeface="Cambria Math" panose="02040503050406030204" pitchFamily="18" charset="0"/>
                        </a:rPr>
                        <m:t> × </m:t>
                      </m:r>
                      <m:r>
                        <a:rPr lang="en-GB" sz="2400" i="1" dirty="0" smtClean="0">
                          <a:latin typeface="Cambria Math" panose="02040503050406030204" pitchFamily="18" charset="0"/>
                        </a:rPr>
                        <m:t>𝑏𝑎𝑛𝑑𝑤𝑖𝑑𝑡h</m:t>
                      </m:r>
                      <m:r>
                        <a:rPr lang="en-GB" sz="2400" i="1" dirty="0" smtClean="0">
                          <a:latin typeface="Cambria Math" panose="02040503050406030204" pitchFamily="18" charset="0"/>
                        </a:rPr>
                        <m:t> = 106</m:t>
                      </m:r>
                    </m:oMath>
                  </m:oMathPara>
                </a14:m>
                <a:endParaRPr lang="en-GB" sz="2400" baseline="30000" dirty="0"/>
              </a:p>
            </p:txBody>
          </p:sp>
        </mc:Choice>
        <mc:Fallback>
          <p:sp>
            <p:nvSpPr>
              <p:cNvPr id="8" name="TextBox 7"/>
              <p:cNvSpPr txBox="1">
                <a:spLocks noRot="1" noChangeAspect="1" noMove="1" noResize="1" noEditPoints="1" noAdjustHandles="1" noChangeArrowheads="1" noChangeShapeType="1" noTextEdit="1"/>
              </p:cNvSpPr>
              <p:nvPr/>
            </p:nvSpPr>
            <p:spPr>
              <a:xfrm>
                <a:off x="457200" y="4997730"/>
                <a:ext cx="8229600" cy="1535460"/>
              </a:xfrm>
              <a:prstGeom prst="rect">
                <a:avLst/>
              </a:prstGeom>
              <a:blipFill>
                <a:blip r:embed="rId2"/>
                <a:stretch>
                  <a:fillRect l="-1111" t="-3175"/>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B7FF0D3A-772F-F33F-1C07-F92447DE6220}"/>
              </a:ext>
            </a:extLst>
          </p:cNvPr>
          <p:cNvPicPr>
            <a:picLocks noChangeAspect="1"/>
          </p:cNvPicPr>
          <p:nvPr/>
        </p:nvPicPr>
        <p:blipFill>
          <a:blip r:embed="rId3"/>
          <a:stretch>
            <a:fillRect/>
          </a:stretch>
        </p:blipFill>
        <p:spPr>
          <a:xfrm>
            <a:off x="457200" y="1491343"/>
            <a:ext cx="4819650" cy="3188941"/>
          </a:xfrm>
          <a:prstGeom prst="rect">
            <a:avLst/>
          </a:prstGeom>
        </p:spPr>
      </p:pic>
      <p:sp>
        <p:nvSpPr>
          <p:cNvPr id="5" name="TextBox 4">
            <a:extLst>
              <a:ext uri="{FF2B5EF4-FFF2-40B4-BE49-F238E27FC236}">
                <a16:creationId xmlns:a16="http://schemas.microsoft.com/office/drawing/2014/main" id="{69F0A740-8F5B-9E23-9199-8EF6A252CB6C}"/>
              </a:ext>
            </a:extLst>
          </p:cNvPr>
          <p:cNvSpPr txBox="1"/>
          <p:nvPr/>
        </p:nvSpPr>
        <p:spPr>
          <a:xfrm>
            <a:off x="5334000" y="1524000"/>
            <a:ext cx="3352800" cy="3156284"/>
          </a:xfrm>
          <a:prstGeom prst="rect">
            <a:avLst/>
          </a:prstGeom>
          <a:noFill/>
        </p:spPr>
        <p:txBody>
          <a:bodyPr wrap="square" rtlCol="0">
            <a:normAutofit/>
          </a:bodyPr>
          <a:lstStyle/>
          <a:p>
            <a:pPr>
              <a:spcAft>
                <a:spcPts val="1200"/>
              </a:spcAft>
            </a:pPr>
            <a:r>
              <a:rPr lang="en-GB" sz="2400" dirty="0"/>
              <a:t>The two main parameters of the Inverting Amplifier are the gain and the bandwidth. Increasing the gain reduces the bandwidth and vice versa</a:t>
            </a:r>
          </a:p>
        </p:txBody>
      </p:sp>
    </p:spTree>
    <p:extLst>
      <p:ext uri="{BB962C8B-B14F-4D97-AF65-F5344CB8AC3E}">
        <p14:creationId xmlns:p14="http://schemas.microsoft.com/office/powerpoint/2010/main" val="512604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4267200"/>
            <a:ext cx="8229600" cy="2514600"/>
          </a:xfrm>
          <a:prstGeom prst="rect">
            <a:avLst/>
          </a:prstGeom>
          <a:noFill/>
        </p:spPr>
        <p:txBody>
          <a:bodyPr wrap="square" rtlCol="0">
            <a:normAutofit lnSpcReduction="10000"/>
          </a:bodyPr>
          <a:lstStyle/>
          <a:p>
            <a:pPr>
              <a:spcAft>
                <a:spcPts val="1200"/>
              </a:spcAft>
            </a:pPr>
            <a:r>
              <a:rPr lang="en-GB" sz="2400" dirty="0"/>
              <a:t>When the gain is ×1 (</a:t>
            </a:r>
            <a:r>
              <a:rPr lang="en-GB" sz="2400" dirty="0">
                <a:solidFill>
                  <a:srgbClr val="0070C0"/>
                </a:solidFill>
              </a:rPr>
              <a:t>blue line</a:t>
            </a:r>
            <a:r>
              <a:rPr lang="en-GB" sz="2400" dirty="0"/>
              <a:t>) the amplifier works effectively up to frequencies of 1 MHz</a:t>
            </a:r>
          </a:p>
          <a:p>
            <a:pPr>
              <a:spcAft>
                <a:spcPts val="1200"/>
              </a:spcAft>
            </a:pPr>
            <a:r>
              <a:rPr lang="en-GB" sz="2400" dirty="0"/>
              <a:t>If the gain is increased to ×10 (</a:t>
            </a:r>
            <a:r>
              <a:rPr lang="en-GB" sz="2400" dirty="0">
                <a:solidFill>
                  <a:srgbClr val="00B050"/>
                </a:solidFill>
              </a:rPr>
              <a:t>green line</a:t>
            </a:r>
            <a:r>
              <a:rPr lang="en-GB" sz="2400" dirty="0"/>
              <a:t>) the amplifier only works effectively up to about 100 kHz (still okay for audio)</a:t>
            </a:r>
          </a:p>
          <a:p>
            <a:pPr>
              <a:spcAft>
                <a:spcPts val="1200"/>
              </a:spcAft>
            </a:pPr>
            <a:r>
              <a:rPr lang="en-GB" sz="2400" dirty="0"/>
              <a:t>At a gain of ×1000 (</a:t>
            </a:r>
            <a:r>
              <a:rPr lang="en-GB" sz="2400" dirty="0">
                <a:solidFill>
                  <a:srgbClr val="FF0000"/>
                </a:solidFill>
              </a:rPr>
              <a:t>red line</a:t>
            </a:r>
            <a:r>
              <a:rPr lang="en-GB" sz="2400" dirty="0"/>
              <a:t>) the amplifier only works effectively up to a frequency of 1 kHz before the gains starts to reduce</a:t>
            </a:r>
            <a:endParaRPr lang="en-GB" sz="2400" baseline="30000" dirty="0"/>
          </a:p>
        </p:txBody>
      </p:sp>
      <p:pic>
        <p:nvPicPr>
          <p:cNvPr id="2" name="Picture 1">
            <a:extLst>
              <a:ext uri="{FF2B5EF4-FFF2-40B4-BE49-F238E27FC236}">
                <a16:creationId xmlns:a16="http://schemas.microsoft.com/office/drawing/2014/main" id="{B7FF0D3A-772F-F33F-1C07-F92447DE6220}"/>
              </a:ext>
            </a:extLst>
          </p:cNvPr>
          <p:cNvPicPr>
            <a:picLocks noChangeAspect="1"/>
          </p:cNvPicPr>
          <p:nvPr/>
        </p:nvPicPr>
        <p:blipFill>
          <a:blip r:embed="rId2"/>
          <a:stretch>
            <a:fillRect/>
          </a:stretch>
        </p:blipFill>
        <p:spPr>
          <a:xfrm>
            <a:off x="381000" y="357467"/>
            <a:ext cx="5563531" cy="3681133"/>
          </a:xfrm>
          <a:prstGeom prst="rect">
            <a:avLst/>
          </a:prstGeom>
        </p:spPr>
      </p:pic>
      <p:sp>
        <p:nvSpPr>
          <p:cNvPr id="4" name="TextBox 3"/>
          <p:cNvSpPr txBox="1"/>
          <p:nvPr/>
        </p:nvSpPr>
        <p:spPr>
          <a:xfrm>
            <a:off x="4191000" y="381000"/>
            <a:ext cx="4495800" cy="1569660"/>
          </a:xfrm>
          <a:prstGeom prst="rect">
            <a:avLst/>
          </a:prstGeom>
          <a:solidFill>
            <a:schemeClr val="tx2"/>
          </a:solidFill>
        </p:spPr>
        <p:txBody>
          <a:bodyPr wrap="square" rtlCol="0">
            <a:spAutoFit/>
          </a:bodyPr>
          <a:lstStyle/>
          <a:p>
            <a:pPr algn="ctr"/>
            <a:r>
              <a:rPr lang="en-GB" sz="4800" dirty="0">
                <a:solidFill>
                  <a:schemeClr val="bg1">
                    <a:lumMod val="95000"/>
                  </a:schemeClr>
                </a:solidFill>
              </a:rPr>
              <a:t>Gain and Bandwidth</a:t>
            </a:r>
            <a:endParaRPr lang="en-GB" sz="4800" dirty="0"/>
          </a:p>
        </p:txBody>
      </p:sp>
    </p:spTree>
    <p:extLst>
      <p:ext uri="{BB962C8B-B14F-4D97-AF65-F5344CB8AC3E}">
        <p14:creationId xmlns:p14="http://schemas.microsoft.com/office/powerpoint/2010/main" val="3057456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Gain and Bandwidth</a:t>
            </a:r>
            <a:endParaRPr lang="en-GB" sz="4800" dirty="0"/>
          </a:p>
        </p:txBody>
      </p:sp>
      <p:sp>
        <p:nvSpPr>
          <p:cNvPr id="8" name="TextBox 7"/>
          <p:cNvSpPr txBox="1"/>
          <p:nvPr/>
        </p:nvSpPr>
        <p:spPr>
          <a:xfrm>
            <a:off x="457200" y="5509932"/>
            <a:ext cx="8229600" cy="1119468"/>
          </a:xfrm>
          <a:prstGeom prst="rect">
            <a:avLst/>
          </a:prstGeom>
          <a:noFill/>
        </p:spPr>
        <p:txBody>
          <a:bodyPr wrap="square" rtlCol="0">
            <a:normAutofit/>
          </a:bodyPr>
          <a:lstStyle/>
          <a:p>
            <a:pPr>
              <a:spcAft>
                <a:spcPts val="1200"/>
              </a:spcAft>
            </a:pPr>
            <a:r>
              <a:rPr lang="en-GB" sz="2400" dirty="0"/>
              <a:t>If the gain is +100, the bandwidth is 10 kHz</a:t>
            </a:r>
          </a:p>
          <a:p>
            <a:pPr>
              <a:spcAft>
                <a:spcPts val="1200"/>
              </a:spcAft>
            </a:pPr>
            <a:r>
              <a:rPr lang="en-GB" sz="2400" dirty="0"/>
              <a:t>If a bandwidth of 40 kHz is required, the maximum gain is +25</a:t>
            </a:r>
          </a:p>
        </p:txBody>
      </p:sp>
      <p:pic>
        <p:nvPicPr>
          <p:cNvPr id="2" name="Picture 1">
            <a:extLst>
              <a:ext uri="{FF2B5EF4-FFF2-40B4-BE49-F238E27FC236}">
                <a16:creationId xmlns:a16="http://schemas.microsoft.com/office/drawing/2014/main" id="{B7FF0D3A-772F-F33F-1C07-F92447DE6220}"/>
              </a:ext>
            </a:extLst>
          </p:cNvPr>
          <p:cNvPicPr>
            <a:picLocks noChangeAspect="1"/>
          </p:cNvPicPr>
          <p:nvPr/>
        </p:nvPicPr>
        <p:blipFill>
          <a:blip r:embed="rId2"/>
          <a:stretch>
            <a:fillRect/>
          </a:stretch>
        </p:blipFill>
        <p:spPr>
          <a:xfrm>
            <a:off x="2162175" y="1447800"/>
            <a:ext cx="4819650" cy="3188941"/>
          </a:xfrm>
          <a:prstGeom prst="rect">
            <a:avLst/>
          </a:prstGeom>
        </p:spPr>
      </p:pic>
    </p:spTree>
    <p:extLst>
      <p:ext uri="{BB962C8B-B14F-4D97-AF65-F5344CB8AC3E}">
        <p14:creationId xmlns:p14="http://schemas.microsoft.com/office/powerpoint/2010/main" val="2365446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3657601"/>
            <a:ext cx="8229600" cy="3115860"/>
          </a:xfrm>
          <a:prstGeom prst="rect">
            <a:avLst/>
          </a:prstGeom>
          <a:noFill/>
        </p:spPr>
        <p:txBody>
          <a:bodyPr wrap="square" rtlCol="0">
            <a:normAutofit fontScale="92500" lnSpcReduction="20000"/>
          </a:bodyPr>
          <a:lstStyle/>
          <a:p>
            <a:pPr>
              <a:spcAft>
                <a:spcPts val="1200"/>
              </a:spcAft>
            </a:pPr>
            <a:r>
              <a:rPr lang="en-GB" sz="2400" dirty="0"/>
              <a:t>When used in reality, amplifiers are often decoupled which means that the input and output are connected through capacitors to stop any spurious D.C. signals compromising the performance of the amplifier.</a:t>
            </a:r>
          </a:p>
          <a:p>
            <a:pPr>
              <a:spcAft>
                <a:spcPts val="1200"/>
              </a:spcAft>
            </a:pPr>
            <a:r>
              <a:rPr lang="en-GB" sz="2400" dirty="0"/>
              <a:t>Depending on what the amplifier is attached to, a resistor may also be needed on the output down to 0 V</a:t>
            </a:r>
          </a:p>
          <a:p>
            <a:pPr>
              <a:spcAft>
                <a:spcPts val="1200"/>
              </a:spcAft>
            </a:pPr>
            <a:r>
              <a:rPr lang="en-GB" sz="2400" dirty="0"/>
              <a:t>The input resistance of the Op-Amp is very high, meaning that small currents can become relatively large voltages (V=I×R) at the input increasing the random noise of the amplifier. To avoid this, an input resistor is often connected to ground to lower the effective input resistance of the amplifier.</a:t>
            </a:r>
          </a:p>
        </p:txBody>
      </p:sp>
      <p:pic>
        <p:nvPicPr>
          <p:cNvPr id="2" name="Picture 1">
            <a:extLst>
              <a:ext uri="{FF2B5EF4-FFF2-40B4-BE49-F238E27FC236}">
                <a16:creationId xmlns:a16="http://schemas.microsoft.com/office/drawing/2014/main" id="{D9C6A13D-9315-3C71-ABC5-D3EC5871862D}"/>
              </a:ext>
            </a:extLst>
          </p:cNvPr>
          <p:cNvPicPr>
            <a:picLocks noChangeAspect="1"/>
          </p:cNvPicPr>
          <p:nvPr/>
        </p:nvPicPr>
        <p:blipFill>
          <a:blip r:embed="rId2"/>
          <a:stretch>
            <a:fillRect/>
          </a:stretch>
        </p:blipFill>
        <p:spPr>
          <a:xfrm>
            <a:off x="457200" y="381000"/>
            <a:ext cx="4267200" cy="3115861"/>
          </a:xfrm>
          <a:prstGeom prst="rect">
            <a:avLst/>
          </a:prstGeom>
        </p:spPr>
      </p:pic>
      <p:sp>
        <p:nvSpPr>
          <p:cNvPr id="4" name="TextBox 3"/>
          <p:cNvSpPr txBox="1"/>
          <p:nvPr/>
        </p:nvSpPr>
        <p:spPr>
          <a:xfrm>
            <a:off x="5334000" y="381000"/>
            <a:ext cx="3352800" cy="2554545"/>
          </a:xfrm>
          <a:prstGeom prst="rect">
            <a:avLst/>
          </a:prstGeom>
          <a:solidFill>
            <a:schemeClr val="tx2"/>
          </a:solidFill>
        </p:spPr>
        <p:txBody>
          <a:bodyPr wrap="square" rtlCol="0">
            <a:spAutoFit/>
          </a:bodyPr>
          <a:lstStyle/>
          <a:p>
            <a:pPr algn="ctr"/>
            <a:r>
              <a:rPr lang="en-GB" sz="4000" dirty="0">
                <a:solidFill>
                  <a:schemeClr val="bg1">
                    <a:lumMod val="95000"/>
                  </a:schemeClr>
                </a:solidFill>
              </a:rPr>
              <a:t>Better Non-Inverting Amplifier Circuit</a:t>
            </a:r>
            <a:endParaRPr lang="en-GB" sz="4000" dirty="0"/>
          </a:p>
        </p:txBody>
      </p:sp>
    </p:spTree>
    <p:extLst>
      <p:ext uri="{BB962C8B-B14F-4D97-AF65-F5344CB8AC3E}">
        <p14:creationId xmlns:p14="http://schemas.microsoft.com/office/powerpoint/2010/main" val="4145617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3733799"/>
            <a:ext cx="8229600" cy="3039661"/>
          </a:xfrm>
          <a:prstGeom prst="rect">
            <a:avLst/>
          </a:prstGeom>
          <a:noFill/>
        </p:spPr>
        <p:txBody>
          <a:bodyPr wrap="square" rtlCol="0">
            <a:normAutofit/>
          </a:bodyPr>
          <a:lstStyle/>
          <a:p>
            <a:pPr>
              <a:spcAft>
                <a:spcPts val="1200"/>
              </a:spcAft>
            </a:pPr>
            <a:r>
              <a:rPr lang="en-GB" sz="2400" dirty="0"/>
              <a:t>The capacitor on the input is usually a non-electrolytic type, nominally 1 µF or less. The capacitor on the output is ideally a non-electrolytic type but sometimes larger value electrolytic capacitors need to be used if the amplifier is providing significant current to the next stage</a:t>
            </a:r>
          </a:p>
          <a:p>
            <a:pPr>
              <a:spcAft>
                <a:spcPts val="1200"/>
              </a:spcAft>
            </a:pPr>
            <a:r>
              <a:rPr lang="en-GB" sz="2400" dirty="0"/>
              <a:t>The addition of capacitors and resistors to the input and output can reduce the bandwidth of the amplifier</a:t>
            </a:r>
          </a:p>
        </p:txBody>
      </p:sp>
      <p:pic>
        <p:nvPicPr>
          <p:cNvPr id="2" name="Picture 1">
            <a:extLst>
              <a:ext uri="{FF2B5EF4-FFF2-40B4-BE49-F238E27FC236}">
                <a16:creationId xmlns:a16="http://schemas.microsoft.com/office/drawing/2014/main" id="{D9C6A13D-9315-3C71-ABC5-D3EC5871862D}"/>
              </a:ext>
            </a:extLst>
          </p:cNvPr>
          <p:cNvPicPr>
            <a:picLocks noChangeAspect="1"/>
          </p:cNvPicPr>
          <p:nvPr/>
        </p:nvPicPr>
        <p:blipFill>
          <a:blip r:embed="rId2"/>
          <a:stretch>
            <a:fillRect/>
          </a:stretch>
        </p:blipFill>
        <p:spPr>
          <a:xfrm>
            <a:off x="457200" y="381000"/>
            <a:ext cx="4267200" cy="3115861"/>
          </a:xfrm>
          <a:prstGeom prst="rect">
            <a:avLst/>
          </a:prstGeom>
        </p:spPr>
      </p:pic>
      <p:sp>
        <p:nvSpPr>
          <p:cNvPr id="4" name="TextBox 3"/>
          <p:cNvSpPr txBox="1"/>
          <p:nvPr/>
        </p:nvSpPr>
        <p:spPr>
          <a:xfrm>
            <a:off x="5334000" y="381000"/>
            <a:ext cx="3352800" cy="2554545"/>
          </a:xfrm>
          <a:prstGeom prst="rect">
            <a:avLst/>
          </a:prstGeom>
          <a:solidFill>
            <a:schemeClr val="tx2"/>
          </a:solidFill>
        </p:spPr>
        <p:txBody>
          <a:bodyPr wrap="square" rtlCol="0">
            <a:spAutoFit/>
          </a:bodyPr>
          <a:lstStyle/>
          <a:p>
            <a:pPr algn="ctr"/>
            <a:r>
              <a:rPr lang="en-GB" sz="4000" dirty="0">
                <a:solidFill>
                  <a:schemeClr val="bg1">
                    <a:lumMod val="95000"/>
                  </a:schemeClr>
                </a:solidFill>
              </a:rPr>
              <a:t>Better Non-Inverting Amplifier Circuit</a:t>
            </a:r>
            <a:endParaRPr lang="en-GB" sz="4000" dirty="0"/>
          </a:p>
        </p:txBody>
      </p:sp>
    </p:spTree>
    <p:extLst>
      <p:ext uri="{BB962C8B-B14F-4D97-AF65-F5344CB8AC3E}">
        <p14:creationId xmlns:p14="http://schemas.microsoft.com/office/powerpoint/2010/main" val="2426373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1569660"/>
          </a:xfrm>
          <a:prstGeom prst="rect">
            <a:avLst/>
          </a:prstGeom>
          <a:solidFill>
            <a:schemeClr val="tx2"/>
          </a:solidFill>
        </p:spPr>
        <p:txBody>
          <a:bodyPr wrap="square" rtlCol="0">
            <a:spAutoFit/>
          </a:bodyPr>
          <a:lstStyle/>
          <a:p>
            <a:pPr algn="ctr"/>
            <a:r>
              <a:rPr lang="en-GB" sz="4800" dirty="0">
                <a:solidFill>
                  <a:schemeClr val="bg1">
                    <a:lumMod val="95000"/>
                  </a:schemeClr>
                </a:solidFill>
              </a:rPr>
              <a:t>How the Non-Inverting Amplifier Works</a:t>
            </a:r>
            <a:endParaRPr lang="en-GB" sz="4800" dirty="0"/>
          </a:p>
        </p:txBody>
      </p:sp>
      <p:sp>
        <p:nvSpPr>
          <p:cNvPr id="8" name="TextBox 7"/>
          <p:cNvSpPr txBox="1"/>
          <p:nvPr/>
        </p:nvSpPr>
        <p:spPr>
          <a:xfrm>
            <a:off x="5410200" y="2057400"/>
            <a:ext cx="3276600" cy="4446814"/>
          </a:xfrm>
          <a:prstGeom prst="rect">
            <a:avLst/>
          </a:prstGeom>
          <a:noFill/>
        </p:spPr>
        <p:txBody>
          <a:bodyPr wrap="square" rtlCol="0">
            <a:normAutofit/>
          </a:bodyPr>
          <a:lstStyle/>
          <a:p>
            <a:pPr>
              <a:spcAft>
                <a:spcPts val="1200"/>
              </a:spcAft>
            </a:pPr>
            <a:r>
              <a:rPr lang="en-GB" sz="2400" dirty="0"/>
              <a:t>When considering amplifiers made from Op-Amps there are two basic assumptions:</a:t>
            </a:r>
          </a:p>
          <a:p>
            <a:pPr marL="342900" indent="-342900">
              <a:spcAft>
                <a:spcPts val="1200"/>
              </a:spcAft>
              <a:buFont typeface="Arial" panose="020B0604020202020204" pitchFamily="34" charset="0"/>
              <a:buChar char="•"/>
            </a:pPr>
            <a:r>
              <a:rPr lang="en-GB" sz="2400" dirty="0"/>
              <a:t>The open loop gain (A0) of the Op-Amp is very large</a:t>
            </a:r>
          </a:p>
          <a:p>
            <a:pPr marL="342900" indent="-342900">
              <a:spcAft>
                <a:spcPts val="1200"/>
              </a:spcAft>
              <a:buFont typeface="Arial" panose="020B0604020202020204" pitchFamily="34" charset="0"/>
              <a:buChar char="•"/>
            </a:pPr>
            <a:r>
              <a:rPr lang="en-GB" sz="2400" dirty="0"/>
              <a:t>No current flows into the inverting and non-inverting inputs</a:t>
            </a:r>
          </a:p>
        </p:txBody>
      </p:sp>
      <p:pic>
        <p:nvPicPr>
          <p:cNvPr id="2" name="Picture 1">
            <a:extLst>
              <a:ext uri="{FF2B5EF4-FFF2-40B4-BE49-F238E27FC236}">
                <a16:creationId xmlns:a16="http://schemas.microsoft.com/office/drawing/2014/main" id="{C569BE63-6E02-FD01-CC18-1AD445EB8158}"/>
              </a:ext>
            </a:extLst>
          </p:cNvPr>
          <p:cNvPicPr>
            <a:picLocks noChangeAspect="1"/>
          </p:cNvPicPr>
          <p:nvPr/>
        </p:nvPicPr>
        <p:blipFill>
          <a:blip r:embed="rId2"/>
          <a:stretch>
            <a:fillRect/>
          </a:stretch>
        </p:blipFill>
        <p:spPr>
          <a:xfrm>
            <a:off x="457200" y="2209800"/>
            <a:ext cx="4505325" cy="3638550"/>
          </a:xfrm>
          <a:prstGeom prst="rect">
            <a:avLst/>
          </a:prstGeom>
        </p:spPr>
      </p:pic>
    </p:spTree>
    <p:extLst>
      <p:ext uri="{BB962C8B-B14F-4D97-AF65-F5344CB8AC3E}">
        <p14:creationId xmlns:p14="http://schemas.microsoft.com/office/powerpoint/2010/main" val="1530688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769441"/>
          </a:xfrm>
          <a:prstGeom prst="rect">
            <a:avLst/>
          </a:prstGeom>
          <a:solidFill>
            <a:schemeClr val="tx2"/>
          </a:solidFill>
        </p:spPr>
        <p:txBody>
          <a:bodyPr wrap="square" rtlCol="0">
            <a:spAutoFit/>
          </a:bodyPr>
          <a:lstStyle/>
          <a:p>
            <a:pPr algn="ctr"/>
            <a:r>
              <a:rPr lang="en-GB" sz="4400" dirty="0">
                <a:solidFill>
                  <a:schemeClr val="bg1">
                    <a:lumMod val="95000"/>
                  </a:schemeClr>
                </a:solidFill>
              </a:rPr>
              <a:t>How it works: Negative feedback</a:t>
            </a:r>
            <a:endParaRPr lang="en-GB" sz="4400" dirty="0"/>
          </a:p>
        </p:txBody>
      </p:sp>
      <p:sp>
        <p:nvSpPr>
          <p:cNvPr id="8" name="TextBox 7"/>
          <p:cNvSpPr txBox="1"/>
          <p:nvPr/>
        </p:nvSpPr>
        <p:spPr>
          <a:xfrm>
            <a:off x="457200" y="1371600"/>
            <a:ext cx="8229600" cy="5410200"/>
          </a:xfrm>
          <a:prstGeom prst="rect">
            <a:avLst/>
          </a:prstGeom>
          <a:noFill/>
        </p:spPr>
        <p:txBody>
          <a:bodyPr wrap="square" rtlCol="0">
            <a:normAutofit fontScale="85000" lnSpcReduction="20000"/>
          </a:bodyPr>
          <a:lstStyle/>
          <a:p>
            <a:pPr marL="342900" indent="-342900">
              <a:spcAft>
                <a:spcPts val="1200"/>
              </a:spcAft>
              <a:buFont typeface="Arial" panose="020B0604020202020204" pitchFamily="34" charset="0"/>
              <a:buChar char="•"/>
            </a:pPr>
            <a:r>
              <a:rPr lang="en-GB" sz="2400" dirty="0"/>
              <a:t>Recall that </a:t>
            </a:r>
            <a:r>
              <a:rPr lang="en-GB" sz="2400" dirty="0" err="1"/>
              <a:t>Vout</a:t>
            </a:r>
            <a:r>
              <a:rPr lang="en-GB" sz="2400" dirty="0"/>
              <a:t> = A0 × (V+ − V−) where A0 = 10</a:t>
            </a:r>
            <a:r>
              <a:rPr lang="en-GB" sz="2400" baseline="30000" dirty="0"/>
              <a:t>6</a:t>
            </a:r>
            <a:r>
              <a:rPr lang="en-GB" sz="2400" dirty="0"/>
              <a:t> and so a difference between V+ and V− of more than a few µV will result in a large (saturated) output voltage</a:t>
            </a:r>
          </a:p>
          <a:p>
            <a:pPr marL="342900" indent="-342900">
              <a:spcAft>
                <a:spcPts val="1200"/>
              </a:spcAft>
              <a:buFont typeface="Arial" panose="020B0604020202020204" pitchFamily="34" charset="0"/>
              <a:buChar char="•"/>
            </a:pPr>
            <a:r>
              <a:rPr lang="en-GB" sz="2400" dirty="0"/>
              <a:t>The feedback resistor ensures that voltage at the inverting input is very similar (within a few microvolts) to the voltage at the non-inverting input</a:t>
            </a:r>
          </a:p>
          <a:p>
            <a:pPr marL="342900" indent="-342900">
              <a:spcAft>
                <a:spcPts val="1200"/>
              </a:spcAft>
              <a:buFont typeface="Arial" panose="020B0604020202020204" pitchFamily="34" charset="0"/>
              <a:buChar char="•"/>
            </a:pPr>
            <a:r>
              <a:rPr lang="en-GB" sz="2400" dirty="0"/>
              <a:t>As the non-inverting input is connected directly to the Input Voltage (Vin) then the inverting input must also be very close to the Input Voltage - within a few µV or so</a:t>
            </a:r>
          </a:p>
          <a:p>
            <a:pPr marL="342900" indent="-342900">
              <a:spcAft>
                <a:spcPts val="1200"/>
              </a:spcAft>
              <a:buFont typeface="Arial" panose="020B0604020202020204" pitchFamily="34" charset="0"/>
              <a:buChar char="•"/>
            </a:pPr>
            <a:r>
              <a:rPr lang="en-GB" sz="2400" dirty="0"/>
              <a:t>Rf and Ri form a potential divider with </a:t>
            </a:r>
            <a:r>
              <a:rPr lang="en-GB" sz="2400" dirty="0" err="1"/>
              <a:t>Vout</a:t>
            </a:r>
            <a:r>
              <a:rPr lang="en-GB" sz="2400" dirty="0"/>
              <a:t> at one end, 0 V at the other end and the inverting input at approximately Vin in the middle</a:t>
            </a:r>
          </a:p>
          <a:p>
            <a:pPr marL="342900" indent="-342900">
              <a:spcAft>
                <a:spcPts val="1200"/>
              </a:spcAft>
              <a:buFont typeface="Arial" panose="020B0604020202020204" pitchFamily="34" charset="0"/>
              <a:buChar char="•"/>
            </a:pPr>
            <a:r>
              <a:rPr lang="en-GB" sz="2400" dirty="0"/>
              <a:t>The feedback works because if Vin is positive and rises, the voltage at the output rises very rapidly as a consequence because there is a difference between the inverting and non-inverting inputs which causes </a:t>
            </a:r>
            <a:r>
              <a:rPr lang="en-GB" sz="2400" dirty="0" err="1"/>
              <a:t>Vout</a:t>
            </a:r>
            <a:r>
              <a:rPr lang="en-GB" sz="2400" dirty="0"/>
              <a:t> to change. As the non-inverting input is bigger than the inverting input in this case then </a:t>
            </a:r>
            <a:r>
              <a:rPr lang="en-GB" sz="2400" dirty="0" err="1"/>
              <a:t>Vout</a:t>
            </a:r>
            <a:r>
              <a:rPr lang="en-GB" sz="2400" dirty="0"/>
              <a:t> becomes more positive. As </a:t>
            </a:r>
            <a:r>
              <a:rPr lang="en-GB" sz="2400" dirty="0" err="1"/>
              <a:t>Vout</a:t>
            </a:r>
            <a:r>
              <a:rPr lang="en-GB" sz="2400" dirty="0"/>
              <a:t> becomes more positive, the voltage at the inverting input also rises until it is approximately Vin once more. Therefore a change in the Input Voltage causes a corresponding change in the Output Voltage to keep the inverting input at (or very close to) the non-inverting input</a:t>
            </a:r>
          </a:p>
        </p:txBody>
      </p:sp>
    </p:spTree>
    <p:extLst>
      <p:ext uri="{BB962C8B-B14F-4D97-AF65-F5344CB8AC3E}">
        <p14:creationId xmlns:p14="http://schemas.microsoft.com/office/powerpoint/2010/main" val="4227659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How it works: Gain Equation</a:t>
            </a:r>
            <a:endParaRPr lang="en-GB" sz="4800" dirty="0"/>
          </a:p>
        </p:txBody>
      </p:sp>
      <p:sp>
        <p:nvSpPr>
          <p:cNvPr id="8" name="TextBox 7"/>
          <p:cNvSpPr txBox="1"/>
          <p:nvPr/>
        </p:nvSpPr>
        <p:spPr>
          <a:xfrm>
            <a:off x="457200" y="1371600"/>
            <a:ext cx="8229600" cy="5105400"/>
          </a:xfrm>
          <a:prstGeom prst="rect">
            <a:avLst/>
          </a:prstGeom>
          <a:noFill/>
        </p:spPr>
        <p:txBody>
          <a:bodyPr wrap="square" rtlCol="0">
            <a:normAutofit fontScale="92500"/>
          </a:bodyPr>
          <a:lstStyle/>
          <a:p>
            <a:pPr marL="342900" indent="-342900">
              <a:spcAft>
                <a:spcPts val="1200"/>
              </a:spcAft>
              <a:buFont typeface="Arial" panose="020B0604020202020204" pitchFamily="34" charset="0"/>
              <a:buChar char="•"/>
            </a:pPr>
            <a:r>
              <a:rPr lang="en-GB" sz="2400" dirty="0"/>
              <a:t>Assume Vin is positive (as shown in the diagram previously)</a:t>
            </a:r>
          </a:p>
          <a:p>
            <a:pPr marL="342900" indent="-342900">
              <a:spcAft>
                <a:spcPts val="1200"/>
              </a:spcAft>
              <a:buFont typeface="Arial" panose="020B0604020202020204" pitchFamily="34" charset="0"/>
              <a:buChar char="•"/>
            </a:pPr>
            <a:r>
              <a:rPr lang="en-GB" sz="2400" dirty="0"/>
              <a:t>The feedback current in the input resistor is given by I = Vin / Ri because the voltage at the inverting input is Vin due to the negative feedback and so this is the potential difference across the resistor</a:t>
            </a:r>
          </a:p>
          <a:p>
            <a:pPr marL="342900" indent="-342900">
              <a:spcAft>
                <a:spcPts val="1200"/>
              </a:spcAft>
              <a:buFont typeface="Arial" panose="020B0604020202020204" pitchFamily="34" charset="0"/>
              <a:buChar char="•"/>
            </a:pPr>
            <a:r>
              <a:rPr lang="en-GB" sz="2400" dirty="0"/>
              <a:t>As no current flows in to the inverting input, the current in the input resistor also flows through the feedback resistor</a:t>
            </a:r>
          </a:p>
          <a:p>
            <a:pPr marL="342900" indent="-342900">
              <a:spcAft>
                <a:spcPts val="1200"/>
              </a:spcAft>
              <a:buFont typeface="Arial" panose="020B0604020202020204" pitchFamily="34" charset="0"/>
              <a:buChar char="•"/>
            </a:pPr>
            <a:r>
              <a:rPr lang="en-GB" sz="2400" dirty="0"/>
              <a:t>To make current flow through the feedback resistor as shown, </a:t>
            </a:r>
            <a:r>
              <a:rPr lang="en-GB" sz="2400" dirty="0" err="1"/>
              <a:t>Vout</a:t>
            </a:r>
            <a:r>
              <a:rPr lang="en-GB" sz="2400" dirty="0"/>
              <a:t> must be greater than Vin</a:t>
            </a:r>
          </a:p>
          <a:p>
            <a:pPr marL="342900" indent="-342900">
              <a:spcAft>
                <a:spcPts val="1200"/>
              </a:spcAft>
              <a:buFont typeface="Arial" panose="020B0604020202020204" pitchFamily="34" charset="0"/>
              <a:buChar char="•"/>
            </a:pPr>
            <a:r>
              <a:rPr lang="en-GB" sz="2400" dirty="0"/>
              <a:t>The potential difference across the feedback resistor is therefore </a:t>
            </a:r>
            <a:r>
              <a:rPr lang="en-GB" sz="2400" dirty="0" err="1"/>
              <a:t>Vout</a:t>
            </a:r>
            <a:r>
              <a:rPr lang="en-GB" sz="2400" dirty="0"/>
              <a:t> − Vin</a:t>
            </a:r>
          </a:p>
          <a:p>
            <a:pPr marL="342900" indent="-342900">
              <a:spcAft>
                <a:spcPts val="1200"/>
              </a:spcAft>
              <a:buFont typeface="Arial" panose="020B0604020202020204" pitchFamily="34" charset="0"/>
              <a:buChar char="•"/>
            </a:pPr>
            <a:r>
              <a:rPr lang="en-GB" sz="2400" dirty="0"/>
              <a:t>Therefore, I = (</a:t>
            </a:r>
            <a:r>
              <a:rPr lang="en-GB" sz="2400" dirty="0" err="1"/>
              <a:t>Vout</a:t>
            </a:r>
            <a:r>
              <a:rPr lang="en-GB" sz="2400" dirty="0"/>
              <a:t> − Vin) / Rf</a:t>
            </a:r>
          </a:p>
          <a:p>
            <a:pPr marL="342900" indent="-342900">
              <a:spcAft>
                <a:spcPts val="1200"/>
              </a:spcAft>
              <a:buFont typeface="Arial" panose="020B0604020202020204" pitchFamily="34" charset="0"/>
              <a:buChar char="•"/>
            </a:pPr>
            <a:r>
              <a:rPr lang="en-GB" sz="2400" dirty="0"/>
              <a:t>Equating the currents leads to the gain equation</a:t>
            </a:r>
          </a:p>
        </p:txBody>
      </p:sp>
    </p:spTree>
    <p:extLst>
      <p:ext uri="{BB962C8B-B14F-4D97-AF65-F5344CB8AC3E}">
        <p14:creationId xmlns:p14="http://schemas.microsoft.com/office/powerpoint/2010/main" val="25658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Introduction</a:t>
            </a:r>
            <a:endParaRPr lang="en-GB" sz="4800" dirty="0"/>
          </a:p>
        </p:txBody>
      </p:sp>
      <p:sp>
        <p:nvSpPr>
          <p:cNvPr id="8" name="TextBox 7"/>
          <p:cNvSpPr txBox="1"/>
          <p:nvPr/>
        </p:nvSpPr>
        <p:spPr>
          <a:xfrm>
            <a:off x="4953000" y="1371600"/>
            <a:ext cx="3733800" cy="3657600"/>
          </a:xfrm>
          <a:prstGeom prst="rect">
            <a:avLst/>
          </a:prstGeom>
          <a:noFill/>
        </p:spPr>
        <p:txBody>
          <a:bodyPr wrap="square" rtlCol="0">
            <a:normAutofit/>
          </a:bodyPr>
          <a:lstStyle/>
          <a:p>
            <a:pPr>
              <a:spcAft>
                <a:spcPts val="1200"/>
              </a:spcAft>
            </a:pPr>
            <a:r>
              <a:rPr lang="en-GB" sz="2400" dirty="0"/>
              <a:t>An amplifier is an analogue circuit. A non-inverting amplifier is a voltage amplifier and can be based around an op-amp.</a:t>
            </a:r>
          </a:p>
          <a:p>
            <a:pPr>
              <a:spcAft>
                <a:spcPts val="1200"/>
              </a:spcAft>
            </a:pPr>
            <a:r>
              <a:rPr lang="en-GB" sz="2400" dirty="0"/>
              <a:t>The output voltage (</a:t>
            </a:r>
            <a:r>
              <a:rPr lang="en-GB" sz="2400" dirty="0" err="1"/>
              <a:t>V</a:t>
            </a:r>
            <a:r>
              <a:rPr lang="en-GB" sz="2400" baseline="-25000" dirty="0" err="1"/>
              <a:t>out</a:t>
            </a:r>
            <a:r>
              <a:rPr lang="en-GB" sz="2400" dirty="0"/>
              <a:t>) of the circuit depends on the input voltage (V</a:t>
            </a:r>
            <a:r>
              <a:rPr lang="en-GB" sz="2400" baseline="-25000" dirty="0"/>
              <a:t>in</a:t>
            </a:r>
            <a:r>
              <a:rPr lang="en-GB" sz="2400" dirty="0"/>
              <a:t>) and the Gain (A</a:t>
            </a:r>
            <a:r>
              <a:rPr lang="en-GB" sz="2400" baseline="-25000" dirty="0"/>
              <a:t>v</a:t>
            </a:r>
            <a:r>
              <a:rPr lang="en-GB" sz="2400" dirty="0"/>
              <a:t>) of the circuit.</a:t>
            </a:r>
          </a:p>
        </p:txBody>
      </p:sp>
      <p:sp>
        <p:nvSpPr>
          <p:cNvPr id="5" name="TextBox 4">
            <a:extLst>
              <a:ext uri="{FF2B5EF4-FFF2-40B4-BE49-F238E27FC236}">
                <a16:creationId xmlns:a16="http://schemas.microsoft.com/office/drawing/2014/main" id="{CBCC6760-C71D-24CA-DE42-25FB9ED52167}"/>
              </a:ext>
            </a:extLst>
          </p:cNvPr>
          <p:cNvSpPr txBox="1"/>
          <p:nvPr/>
        </p:nvSpPr>
        <p:spPr>
          <a:xfrm>
            <a:off x="457200" y="5309026"/>
            <a:ext cx="8229600" cy="1295400"/>
          </a:xfrm>
          <a:prstGeom prst="rect">
            <a:avLst/>
          </a:prstGeom>
          <a:noFill/>
        </p:spPr>
        <p:txBody>
          <a:bodyPr wrap="square" rtlCol="0">
            <a:normAutofit/>
          </a:bodyPr>
          <a:lstStyle/>
          <a:p>
            <a:pPr>
              <a:spcAft>
                <a:spcPts val="1200"/>
              </a:spcAft>
            </a:pPr>
            <a:r>
              <a:rPr lang="en-GB" sz="2400" dirty="0"/>
              <a:t>For all the circuits shown below, the amplifier is assumed to a have a positive and a negative power supply, usually ±15 V, so that the output voltage can be both positive and negative.</a:t>
            </a:r>
          </a:p>
        </p:txBody>
      </p:sp>
      <p:pic>
        <p:nvPicPr>
          <p:cNvPr id="2" name="Picture 1">
            <a:extLst>
              <a:ext uri="{FF2B5EF4-FFF2-40B4-BE49-F238E27FC236}">
                <a16:creationId xmlns:a16="http://schemas.microsoft.com/office/drawing/2014/main" id="{99AC5F80-62F1-2586-17FD-6DDEBA74644A}"/>
              </a:ext>
            </a:extLst>
          </p:cNvPr>
          <p:cNvPicPr>
            <a:picLocks noChangeAspect="1"/>
          </p:cNvPicPr>
          <p:nvPr/>
        </p:nvPicPr>
        <p:blipFill>
          <a:blip r:embed="rId2"/>
          <a:stretch>
            <a:fillRect/>
          </a:stretch>
        </p:blipFill>
        <p:spPr>
          <a:xfrm>
            <a:off x="457201" y="1491823"/>
            <a:ext cx="4114800" cy="3323158"/>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53000" y="381000"/>
            <a:ext cx="3733800" cy="1569660"/>
          </a:xfrm>
          <a:prstGeom prst="rect">
            <a:avLst/>
          </a:prstGeom>
          <a:solidFill>
            <a:schemeClr val="tx2"/>
          </a:solidFill>
        </p:spPr>
        <p:txBody>
          <a:bodyPr wrap="square" rtlCol="0">
            <a:spAutoFit/>
          </a:bodyPr>
          <a:lstStyle/>
          <a:p>
            <a:pPr algn="ctr"/>
            <a:r>
              <a:rPr lang="en-GB" sz="4800" dirty="0">
                <a:solidFill>
                  <a:schemeClr val="bg1">
                    <a:lumMod val="95000"/>
                  </a:schemeClr>
                </a:solidFill>
              </a:rPr>
              <a:t>How it works: Gain Equation</a:t>
            </a:r>
            <a:endParaRPr lang="en-GB" sz="4800" dirty="0"/>
          </a:p>
        </p:txBody>
      </p:sp>
      <mc:AlternateContent xmlns:mc="http://schemas.openxmlformats.org/markup-compatibility/2006">
        <mc:Choice xmlns:a14="http://schemas.microsoft.com/office/drawing/2010/main" Requires="a14">
          <p:sp>
            <p:nvSpPr>
              <p:cNvPr id="8" name="TextBox 7"/>
              <p:cNvSpPr txBox="1"/>
              <p:nvPr/>
            </p:nvSpPr>
            <p:spPr>
              <a:xfrm>
                <a:off x="468086" y="4114800"/>
                <a:ext cx="7191410" cy="2667000"/>
              </a:xfrm>
              <a:prstGeom prst="rect">
                <a:avLst/>
              </a:prstGeom>
              <a:noFill/>
            </p:spPr>
            <p:txBody>
              <a:bodyPr wrap="square" rtlCol="0">
                <a:normAutofit/>
              </a:bodyPr>
              <a:lstStyle/>
              <a:p>
                <a:pPr>
                  <a:spcAft>
                    <a:spcPts val="1200"/>
                  </a:spcAft>
                </a:pPr>
                <a:r>
                  <a:rPr lang="en-GB" sz="2400" dirty="0"/>
                  <a:t>We have</a:t>
                </a:r>
              </a:p>
              <a:p>
                <a:pPr>
                  <a:spcAft>
                    <a:spcPts val="12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𝐼</m:t>
                      </m:r>
                      <m:r>
                        <a:rPr lang="en-GB" sz="2400" i="1" dirty="0" smtClean="0">
                          <a:latin typeface="Cambria Math" panose="02040503050406030204" pitchFamily="18" charset="0"/>
                        </a:rPr>
                        <m:t> = </m:t>
                      </m:r>
                      <m:r>
                        <a:rPr lang="en-GB" sz="2400" i="1" dirty="0" smtClean="0">
                          <a:latin typeface="Cambria Math" panose="02040503050406030204" pitchFamily="18" charset="0"/>
                        </a:rPr>
                        <m:t>𝑉𝑖𝑛</m:t>
                      </m:r>
                      <m:r>
                        <a:rPr lang="en-GB" sz="2400" i="1" dirty="0" smtClean="0">
                          <a:latin typeface="Cambria Math" panose="02040503050406030204" pitchFamily="18" charset="0"/>
                        </a:rPr>
                        <m:t> / </m:t>
                      </m:r>
                      <m:r>
                        <a:rPr lang="en-GB" sz="2400" i="1" dirty="0" smtClean="0">
                          <a:latin typeface="Cambria Math" panose="02040503050406030204" pitchFamily="18" charset="0"/>
                        </a:rPr>
                        <m:t>𝑅𝑖</m:t>
                      </m:r>
                      <m:r>
                        <a:rPr lang="en-GB" sz="2400" i="1" dirty="0" smtClean="0">
                          <a:latin typeface="Cambria Math" panose="02040503050406030204" pitchFamily="18" charset="0"/>
                        </a:rPr>
                        <m:t> = (</m:t>
                      </m:r>
                      <m:r>
                        <a:rPr lang="en-GB" sz="2400" i="1" dirty="0" err="1"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m:t>
                      </m:r>
                      <m:r>
                        <a:rPr lang="en-GB" sz="2400" i="1" dirty="0" smtClean="0">
                          <a:latin typeface="Cambria Math" panose="02040503050406030204" pitchFamily="18" charset="0"/>
                        </a:rPr>
                        <m:t>𝑉𝑖𝑛</m:t>
                      </m:r>
                      <m:r>
                        <a:rPr lang="en-GB" sz="2400" i="1" dirty="0" smtClean="0">
                          <a:latin typeface="Cambria Math" panose="02040503050406030204" pitchFamily="18" charset="0"/>
                        </a:rPr>
                        <m:t>) / </m:t>
                      </m:r>
                      <m:r>
                        <a:rPr lang="en-GB" sz="2400" i="1" dirty="0" smtClean="0">
                          <a:latin typeface="Cambria Math" panose="02040503050406030204" pitchFamily="18" charset="0"/>
                        </a:rPr>
                        <m:t>𝑅𝑓</m:t>
                      </m:r>
                    </m:oMath>
                  </m:oMathPara>
                </a14:m>
                <a:endParaRPr lang="en-GB" sz="2400" baseline="-25000" dirty="0"/>
              </a:p>
              <a:p>
                <a:pPr>
                  <a:spcAft>
                    <a:spcPts val="1200"/>
                  </a:spcAft>
                </a:pPr>
                <a:r>
                  <a:rPr lang="en-GB" sz="2400" dirty="0"/>
                  <a:t>and therefore</a:t>
                </a:r>
              </a:p>
              <a:p>
                <a:pPr>
                  <a:spcAft>
                    <a:spcPts val="12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𝐺𝑎𝑖𝑛</m:t>
                      </m:r>
                      <m:r>
                        <a:rPr lang="en-GB" sz="2400" i="1" dirty="0" smtClean="0">
                          <a:latin typeface="Cambria Math" panose="02040503050406030204" pitchFamily="18" charset="0"/>
                        </a:rPr>
                        <m:t> = </m:t>
                      </m:r>
                      <m:r>
                        <a:rPr lang="en-GB" sz="2400" i="1" dirty="0" err="1"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m:t>
                      </m:r>
                      <m:r>
                        <a:rPr lang="en-GB" sz="2400" i="1" dirty="0" smtClean="0">
                          <a:latin typeface="Cambria Math" panose="02040503050406030204" pitchFamily="18" charset="0"/>
                        </a:rPr>
                        <m:t>𝑉𝑖𝑛</m:t>
                      </m:r>
                      <m:r>
                        <a:rPr lang="en-GB" sz="2400" i="1" dirty="0" smtClean="0">
                          <a:latin typeface="Cambria Math" panose="02040503050406030204" pitchFamily="18" charset="0"/>
                        </a:rPr>
                        <m:t> = 1 + (</m:t>
                      </m:r>
                      <m:r>
                        <a:rPr lang="en-GB" sz="2400" i="1" dirty="0" smtClean="0">
                          <a:latin typeface="Cambria Math" panose="02040503050406030204" pitchFamily="18" charset="0"/>
                        </a:rPr>
                        <m:t>𝑅𝑓</m:t>
                      </m:r>
                      <m:r>
                        <a:rPr lang="en-GB" sz="2400" i="1" dirty="0" smtClean="0">
                          <a:latin typeface="Cambria Math" panose="02040503050406030204" pitchFamily="18" charset="0"/>
                        </a:rPr>
                        <m:t> / </m:t>
                      </m:r>
                      <m:r>
                        <a:rPr lang="en-GB" sz="2400" i="1" dirty="0" smtClean="0">
                          <a:latin typeface="Cambria Math" panose="02040503050406030204" pitchFamily="18" charset="0"/>
                        </a:rPr>
                        <m:t>𝑅𝑖</m:t>
                      </m:r>
                      <m:r>
                        <a:rPr lang="en-GB" sz="2400" i="1" dirty="0" smtClean="0">
                          <a:latin typeface="Cambria Math" panose="02040503050406030204" pitchFamily="18" charset="0"/>
                        </a:rPr>
                        <m:t>)</m:t>
                      </m:r>
                    </m:oMath>
                  </m:oMathPara>
                </a14:m>
                <a:endParaRPr lang="en-GB" sz="2400" dirty="0"/>
              </a:p>
            </p:txBody>
          </p:sp>
        </mc:Choice>
        <mc:Fallback>
          <p:sp>
            <p:nvSpPr>
              <p:cNvPr id="8" name="TextBox 7"/>
              <p:cNvSpPr txBox="1">
                <a:spLocks noRot="1" noChangeAspect="1" noMove="1" noResize="1" noEditPoints="1" noAdjustHandles="1" noChangeArrowheads="1" noChangeShapeType="1" noTextEdit="1"/>
              </p:cNvSpPr>
              <p:nvPr/>
            </p:nvSpPr>
            <p:spPr>
              <a:xfrm>
                <a:off x="468086" y="4114800"/>
                <a:ext cx="7191410" cy="2667000"/>
              </a:xfrm>
              <a:prstGeom prst="rect">
                <a:avLst/>
              </a:prstGeom>
              <a:blipFill>
                <a:blip r:embed="rId2"/>
                <a:stretch>
                  <a:fillRect l="-1357" t="-1826"/>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C569BE63-6E02-FD01-CC18-1AD445EB8158}"/>
              </a:ext>
            </a:extLst>
          </p:cNvPr>
          <p:cNvPicPr>
            <a:picLocks noChangeAspect="1"/>
          </p:cNvPicPr>
          <p:nvPr/>
        </p:nvPicPr>
        <p:blipFill>
          <a:blip r:embed="rId3"/>
          <a:stretch>
            <a:fillRect/>
          </a:stretch>
        </p:blipFill>
        <p:spPr>
          <a:xfrm>
            <a:off x="468086" y="381000"/>
            <a:ext cx="4151504" cy="3352800"/>
          </a:xfrm>
          <a:prstGeom prst="rect">
            <a:avLst/>
          </a:prstGeom>
        </p:spPr>
      </p:pic>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D0E9FB42-AD6E-7098-B4D9-53E6C8D91FE4}"/>
                  </a:ext>
                </a:extLst>
              </p:cNvPr>
              <p:cNvSpPr txBox="1"/>
              <p:nvPr/>
            </p:nvSpPr>
            <p:spPr>
              <a:xfrm>
                <a:off x="4953000" y="2209800"/>
                <a:ext cx="3733800" cy="1752600"/>
              </a:xfrm>
              <a:prstGeom prst="rect">
                <a:avLst/>
              </a:prstGeom>
              <a:noFill/>
            </p:spPr>
            <p:txBody>
              <a:bodyPr wrap="square" rtlCol="0">
                <a:normAutofit/>
              </a:bodyPr>
              <a:lstStyle/>
              <a:p>
                <a:pPr>
                  <a:spcAft>
                    <a:spcPts val="1200"/>
                  </a:spcAft>
                </a:pPr>
                <a:r>
                  <a:rPr lang="en-GB" sz="2400" dirty="0"/>
                  <a:t>Recall, gain is defined as:</a:t>
                </a:r>
              </a:p>
              <a:p>
                <a:pPr>
                  <a:spcAft>
                    <a:spcPts val="12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𝐺𝑎𝑖𝑛</m:t>
                      </m:r>
                      <m:r>
                        <a:rPr lang="en-GB" sz="2400" i="1" dirty="0" smtClean="0">
                          <a:latin typeface="Cambria Math" panose="02040503050406030204" pitchFamily="18" charset="0"/>
                        </a:rPr>
                        <m:t> = </m:t>
                      </m:r>
                      <m:r>
                        <a:rPr lang="en-GB" sz="2400" i="1" dirty="0" err="1"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m:t>
                      </m:r>
                      <m:r>
                        <a:rPr lang="en-GB" sz="2400" i="1" dirty="0" smtClean="0">
                          <a:latin typeface="Cambria Math" panose="02040503050406030204" pitchFamily="18" charset="0"/>
                        </a:rPr>
                        <m:t>𝑉𝑖𝑛</m:t>
                      </m:r>
                    </m:oMath>
                  </m:oMathPara>
                </a14:m>
                <a:endParaRPr lang="en-GB" sz="2400" baseline="-25000" dirty="0"/>
              </a:p>
            </p:txBody>
          </p:sp>
        </mc:Choice>
        <mc:Fallback>
          <p:sp>
            <p:nvSpPr>
              <p:cNvPr id="5" name="TextBox 4">
                <a:extLst>
                  <a:ext uri="{FF2B5EF4-FFF2-40B4-BE49-F238E27FC236}">
                    <a16:creationId xmlns:a16="http://schemas.microsoft.com/office/drawing/2014/main" id="{D0E9FB42-AD6E-7098-B4D9-53E6C8D91FE4}"/>
                  </a:ext>
                </a:extLst>
              </p:cNvPr>
              <p:cNvSpPr txBox="1">
                <a:spLocks noRot="1" noChangeAspect="1" noMove="1" noResize="1" noEditPoints="1" noAdjustHandles="1" noChangeArrowheads="1" noChangeShapeType="1" noTextEdit="1"/>
              </p:cNvSpPr>
              <p:nvPr/>
            </p:nvSpPr>
            <p:spPr>
              <a:xfrm>
                <a:off x="4953000" y="2209800"/>
                <a:ext cx="3733800" cy="1752600"/>
              </a:xfrm>
              <a:prstGeom prst="rect">
                <a:avLst/>
              </a:prstGeom>
              <a:blipFill>
                <a:blip r:embed="rId4"/>
                <a:stretch>
                  <a:fillRect l="-2614" t="-2787"/>
                </a:stretch>
              </a:blipFill>
            </p:spPr>
            <p:txBody>
              <a:bodyPr/>
              <a:lstStyle/>
              <a:p>
                <a:r>
                  <a:rPr lang="en-GB">
                    <a:noFill/>
                  </a:rPr>
                  <a:t> </a:t>
                </a:r>
              </a:p>
            </p:txBody>
          </p:sp>
        </mc:Fallback>
      </mc:AlternateContent>
    </p:spTree>
    <p:extLst>
      <p:ext uri="{BB962C8B-B14F-4D97-AF65-F5344CB8AC3E}">
        <p14:creationId xmlns:p14="http://schemas.microsoft.com/office/powerpoint/2010/main" val="3132113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Summary</a:t>
            </a:r>
            <a:r>
              <a:rPr lang="en-GB" sz="4800" dirty="0"/>
              <a:t> </a:t>
            </a:r>
          </a:p>
        </p:txBody>
      </p:sp>
      <mc:AlternateContent xmlns:mc="http://schemas.openxmlformats.org/markup-compatibility/2006">
        <mc:Choice xmlns:a14="http://schemas.microsoft.com/office/drawing/2010/main" Requires="a14">
          <p:sp>
            <p:nvSpPr>
              <p:cNvPr id="8" name="TextBox 7"/>
              <p:cNvSpPr txBox="1"/>
              <p:nvPr/>
            </p:nvSpPr>
            <p:spPr>
              <a:xfrm>
                <a:off x="457200" y="1371600"/>
                <a:ext cx="8229600" cy="5217600"/>
              </a:xfrm>
              <a:prstGeom prst="rect">
                <a:avLst/>
              </a:prstGeom>
              <a:noFill/>
            </p:spPr>
            <p:txBody>
              <a:bodyPr wrap="square" rtlCol="0">
                <a:normAutofit lnSpcReduction="10000"/>
              </a:bodyPr>
              <a:lstStyle/>
              <a:p>
                <a:pPr marL="342900" indent="-342900">
                  <a:spcAft>
                    <a:spcPts val="1200"/>
                  </a:spcAft>
                  <a:buFont typeface="Arial" pitchFamily="34" charset="0"/>
                  <a:buChar char="•"/>
                </a:pPr>
                <a:r>
                  <a:rPr lang="en-GB" sz="2400" dirty="0"/>
                  <a:t>A non-inverting amplifier is an op-amp and two resistors – the input resistor (</a:t>
                </a:r>
                <a14:m>
                  <m:oMath xmlns:m="http://schemas.openxmlformats.org/officeDocument/2006/math">
                    <m:r>
                      <a:rPr lang="en-GB" sz="2400" i="1" dirty="0" smtClean="0">
                        <a:latin typeface="Cambria Math" panose="02040503050406030204" pitchFamily="18" charset="0"/>
                      </a:rPr>
                      <m:t>𝑅</m:t>
                    </m:r>
                    <m:r>
                      <a:rPr lang="en-GB" sz="2400" i="1" baseline="-25000" dirty="0" smtClean="0">
                        <a:latin typeface="Cambria Math" panose="02040503050406030204" pitchFamily="18" charset="0"/>
                      </a:rPr>
                      <m:t>𝑖</m:t>
                    </m:r>
                  </m:oMath>
                </a14:m>
                <a:r>
                  <a:rPr lang="en-GB" sz="2400" dirty="0"/>
                  <a:t>) and the feedback resistor (</a:t>
                </a:r>
                <a14:m>
                  <m:oMath xmlns:m="http://schemas.openxmlformats.org/officeDocument/2006/math">
                    <m:r>
                      <a:rPr lang="en-GB" sz="2400" i="1" dirty="0" smtClean="0">
                        <a:latin typeface="Cambria Math" panose="02040503050406030204" pitchFamily="18" charset="0"/>
                      </a:rPr>
                      <m:t>𝑅</m:t>
                    </m:r>
                    <m:r>
                      <a:rPr lang="en-GB" sz="2400" i="1" baseline="-25000" dirty="0" smtClean="0">
                        <a:latin typeface="Cambria Math" panose="02040503050406030204" pitchFamily="18" charset="0"/>
                      </a:rPr>
                      <m:t>𝑓</m:t>
                    </m:r>
                  </m:oMath>
                </a14:m>
                <a:r>
                  <a:rPr lang="en-GB" sz="2400" dirty="0"/>
                  <a:t>)</a:t>
                </a:r>
              </a:p>
              <a:p>
                <a:pPr marL="342900" indent="-342900">
                  <a:spcAft>
                    <a:spcPts val="1200"/>
                  </a:spcAft>
                  <a:buFont typeface="Arial" pitchFamily="34" charset="0"/>
                  <a:buChar char="•"/>
                </a:pPr>
                <a:r>
                  <a:rPr lang="en-GB" sz="2400" dirty="0"/>
                  <a:t>The amplifier is such that </a:t>
                </a:r>
                <a14:m>
                  <m:oMath xmlns:m="http://schemas.openxmlformats.org/officeDocument/2006/math">
                    <m:r>
                      <a:rPr lang="en-GB" sz="2400" i="1" dirty="0"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m:t>
                    </m:r>
                    <m:r>
                      <a:rPr lang="en-GB" sz="2400" i="1" dirty="0">
                        <a:latin typeface="Cambria Math" panose="02040503050406030204" pitchFamily="18" charset="0"/>
                      </a:rPr>
                      <m:t> </m:t>
                    </m:r>
                    <m:r>
                      <a:rPr lang="en-GB" sz="2400" i="1" dirty="0" smtClean="0">
                        <a:latin typeface="Cambria Math" panose="02040503050406030204" pitchFamily="18" charset="0"/>
                      </a:rPr>
                      <m:t>𝐴</m:t>
                    </m:r>
                    <m:r>
                      <a:rPr lang="en-GB" sz="2400" i="1" baseline="-25000" dirty="0" smtClean="0">
                        <a:latin typeface="Cambria Math" panose="02040503050406030204" pitchFamily="18" charset="0"/>
                      </a:rPr>
                      <m:t>𝑣</m:t>
                    </m:r>
                    <m:r>
                      <a:rPr lang="en-GB" sz="2400" i="1" dirty="0">
                        <a:latin typeface="Cambria Math" panose="02040503050406030204" pitchFamily="18" charset="0"/>
                      </a:rPr>
                      <m:t> </m:t>
                    </m:r>
                    <m:r>
                      <a:rPr lang="en-GB" sz="2400" i="1" dirty="0" smtClean="0">
                        <a:latin typeface="Cambria Math" panose="02040503050406030204" pitchFamily="18" charset="0"/>
                      </a:rPr>
                      <m:t>𝑥</m:t>
                    </m:r>
                    <m:r>
                      <a:rPr lang="en-GB" sz="2400" i="1" dirty="0">
                        <a:latin typeface="Cambria Math" panose="02040503050406030204" pitchFamily="18" charset="0"/>
                      </a:rPr>
                      <m:t> </m:t>
                    </m:r>
                    <m:r>
                      <a:rPr lang="en-GB" sz="2400" i="1" dirty="0" smtClean="0">
                        <a:latin typeface="Cambria Math" panose="02040503050406030204" pitchFamily="18" charset="0"/>
                      </a:rPr>
                      <m:t>𝑉</m:t>
                    </m:r>
                    <m:r>
                      <a:rPr lang="en-GB" sz="2400" i="1" baseline="-25000" dirty="0" smtClean="0">
                        <a:latin typeface="Cambria Math" panose="02040503050406030204" pitchFamily="18" charset="0"/>
                      </a:rPr>
                      <m:t>𝑖𝑛</m:t>
                    </m:r>
                  </m:oMath>
                </a14:m>
                <a:endParaRPr lang="en-GB" sz="2400" baseline="-25000" dirty="0"/>
              </a:p>
              <a:p>
                <a:pPr marL="342900" indent="-342900">
                  <a:spcAft>
                    <a:spcPts val="1200"/>
                  </a:spcAft>
                  <a:buFont typeface="Arial" pitchFamily="34" charset="0"/>
                  <a:buChar char="•"/>
                </a:pPr>
                <a:r>
                  <a:rPr lang="en-GB" sz="2400" dirty="0"/>
                  <a:t>The gain is given by </a:t>
                </a:r>
                <a14:m>
                  <m:oMath xmlns:m="http://schemas.openxmlformats.org/officeDocument/2006/math">
                    <m:r>
                      <a:rPr lang="en-GB" sz="2400" i="1" dirty="0" smtClean="0">
                        <a:latin typeface="Cambria Math" panose="02040503050406030204" pitchFamily="18" charset="0"/>
                      </a:rPr>
                      <m:t>𝐴</m:t>
                    </m:r>
                    <m:r>
                      <a:rPr lang="en-GB" sz="2400" i="1" baseline="-25000" dirty="0" smtClean="0">
                        <a:latin typeface="Cambria Math" panose="02040503050406030204" pitchFamily="18" charset="0"/>
                      </a:rPr>
                      <m:t>𝑣</m:t>
                    </m:r>
                    <m:r>
                      <a:rPr lang="en-GB" sz="2400" i="1" dirty="0" smtClean="0">
                        <a:latin typeface="Cambria Math" panose="02040503050406030204" pitchFamily="18" charset="0"/>
                      </a:rPr>
                      <m:t> =</m:t>
                    </m:r>
                    <m:r>
                      <a:rPr lang="en-GB" sz="2400" b="0" i="1" dirty="0" smtClean="0">
                        <a:latin typeface="Cambria Math" panose="02040503050406030204" pitchFamily="18" charset="0"/>
                      </a:rPr>
                      <m:t>1+</m:t>
                    </m:r>
                    <m:r>
                      <a:rPr lang="en-GB" sz="2400" i="1" dirty="0" smtClean="0">
                        <a:latin typeface="Cambria Math" panose="02040503050406030204" pitchFamily="18" charset="0"/>
                      </a:rPr>
                      <m:t> </m:t>
                    </m:r>
                    <m:r>
                      <a:rPr lang="en-GB" sz="2400" i="1" dirty="0" smtClean="0">
                        <a:latin typeface="Cambria Math" panose="02040503050406030204" pitchFamily="18" charset="0"/>
                      </a:rPr>
                      <m:t>𝑅𝑓</m:t>
                    </m:r>
                    <m:r>
                      <a:rPr lang="en-GB" sz="2400" i="1" dirty="0" smtClean="0">
                        <a:latin typeface="Cambria Math" panose="02040503050406030204" pitchFamily="18" charset="0"/>
                      </a:rPr>
                      <m:t> / </m:t>
                    </m:r>
                    <m:r>
                      <a:rPr lang="en-GB" sz="2400" i="1" dirty="0" smtClean="0">
                        <a:latin typeface="Cambria Math" panose="02040503050406030204" pitchFamily="18" charset="0"/>
                      </a:rPr>
                      <m:t>𝑅𝑖</m:t>
                    </m:r>
                  </m:oMath>
                </a14:m>
                <a:endParaRPr lang="en-GB" sz="2400" baseline="-25000" dirty="0"/>
              </a:p>
              <a:p>
                <a:pPr marL="342900" indent="-342900">
                  <a:spcAft>
                    <a:spcPts val="1200"/>
                  </a:spcAft>
                  <a:buFont typeface="Arial" pitchFamily="34" charset="0"/>
                  <a:buChar char="•"/>
                </a:pPr>
                <a:r>
                  <a:rPr lang="en-GB" sz="2400" dirty="0"/>
                  <a:t>When the input is positive, the output is positive</a:t>
                </a:r>
              </a:p>
              <a:p>
                <a:pPr marL="342900" indent="-342900">
                  <a:spcAft>
                    <a:spcPts val="1200"/>
                  </a:spcAft>
                  <a:buFont typeface="Arial" pitchFamily="34" charset="0"/>
                  <a:buChar char="•"/>
                </a:pPr>
                <a:r>
                  <a:rPr lang="en-GB" sz="2400" dirty="0"/>
                  <a:t>When the input is negative, the output is negative</a:t>
                </a:r>
              </a:p>
              <a:p>
                <a:pPr marL="342900" indent="-342900">
                  <a:spcAft>
                    <a:spcPts val="1200"/>
                  </a:spcAft>
                  <a:buFont typeface="Arial" pitchFamily="34" charset="0"/>
                  <a:buChar char="•"/>
                </a:pPr>
                <a:r>
                  <a:rPr lang="en-GB" sz="2400" dirty="0"/>
                  <a:t>Bandwidth x gain ≈ 10</a:t>
                </a:r>
                <a:r>
                  <a:rPr lang="en-GB" sz="2400" baseline="30000" dirty="0"/>
                  <a:t>6</a:t>
                </a:r>
              </a:p>
              <a:p>
                <a:pPr marL="342900" indent="-342900">
                  <a:spcAft>
                    <a:spcPts val="1200"/>
                  </a:spcAft>
                  <a:buFont typeface="Arial" pitchFamily="34" charset="0"/>
                  <a:buChar char="•"/>
                </a:pPr>
                <a:r>
                  <a:rPr lang="en-GB" sz="2400" dirty="0"/>
                  <a:t>The input resistance can be very high as the input is connected directly to the non-inverting input of the op-amp</a:t>
                </a:r>
              </a:p>
              <a:p>
                <a:pPr marL="342900" indent="-342900">
                  <a:spcAft>
                    <a:spcPts val="1200"/>
                  </a:spcAft>
                  <a:buFont typeface="Arial" pitchFamily="34" charset="0"/>
                  <a:buChar char="•"/>
                </a:pPr>
                <a:r>
                  <a:rPr lang="en-GB" sz="2400" dirty="0"/>
                  <a:t>The output resistance is low and the output can source current of several tens of mA</a:t>
                </a:r>
              </a:p>
              <a:p>
                <a:pPr>
                  <a:spcAft>
                    <a:spcPts val="1200"/>
                  </a:spcAft>
                </a:pPr>
                <a:endParaRPr lang="en-GB" sz="2400" dirty="0"/>
              </a:p>
            </p:txBody>
          </p:sp>
        </mc:Choice>
        <mc:Fallback>
          <p:sp>
            <p:nvSpPr>
              <p:cNvPr id="8" name="TextBox 7"/>
              <p:cNvSpPr txBox="1">
                <a:spLocks noRot="1" noChangeAspect="1" noMove="1" noResize="1" noEditPoints="1" noAdjustHandles="1" noChangeArrowheads="1" noChangeShapeType="1" noTextEdit="1"/>
              </p:cNvSpPr>
              <p:nvPr/>
            </p:nvSpPr>
            <p:spPr>
              <a:xfrm>
                <a:off x="457200" y="1371600"/>
                <a:ext cx="8229600" cy="5217600"/>
              </a:xfrm>
              <a:prstGeom prst="rect">
                <a:avLst/>
              </a:prstGeom>
              <a:blipFill>
                <a:blip r:embed="rId2"/>
                <a:stretch>
                  <a:fillRect l="-963" t="-1636" r="-1185"/>
                </a:stretch>
              </a:blipFill>
            </p:spPr>
            <p:txBody>
              <a:bodyPr/>
              <a:lstStyle/>
              <a:p>
                <a:r>
                  <a:rPr lang="en-GB">
                    <a:noFill/>
                  </a:rPr>
                  <a:t> </a:t>
                </a:r>
              </a:p>
            </p:txBody>
          </p:sp>
        </mc:Fallback>
      </mc:AlternateContent>
    </p:spTree>
    <p:extLst>
      <p:ext uri="{BB962C8B-B14F-4D97-AF65-F5344CB8AC3E}">
        <p14:creationId xmlns:p14="http://schemas.microsoft.com/office/powerpoint/2010/main" val="585323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Questions</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a:bodyPr>
          <a:lstStyle/>
          <a:p>
            <a:pPr marL="457200" indent="-457200">
              <a:spcAft>
                <a:spcPts val="1200"/>
              </a:spcAft>
              <a:buFont typeface="+mj-lt"/>
              <a:buAutoNum type="arabicPeriod"/>
            </a:pPr>
            <a:r>
              <a:rPr lang="en-GB" sz="2400" dirty="0"/>
              <a:t>For an op-amp based non-inverting amplifier, the gain is +10, the input voltage is – 50 mV. What is the output voltage ?</a:t>
            </a:r>
          </a:p>
          <a:p>
            <a:pPr marL="457200" indent="-457200">
              <a:spcAft>
                <a:spcPts val="1200"/>
              </a:spcAft>
              <a:buFont typeface="+mj-lt"/>
              <a:buAutoNum type="arabicPeriod"/>
            </a:pPr>
            <a:r>
              <a:rPr lang="en-GB" sz="2400" dirty="0"/>
              <a:t>A non-inverting amplifier has a gain of +40 and an input resistor of value R</a:t>
            </a:r>
            <a:r>
              <a:rPr lang="en-GB" sz="2400" baseline="-25000" dirty="0"/>
              <a:t>i</a:t>
            </a:r>
            <a:r>
              <a:rPr lang="en-GB" sz="2400" dirty="0"/>
              <a:t> = 20 k</a:t>
            </a:r>
            <a:r>
              <a:rPr lang="el-GR" sz="2400" dirty="0"/>
              <a:t>Ω</a:t>
            </a:r>
            <a:r>
              <a:rPr lang="en-GB" sz="2400" dirty="0"/>
              <a:t>. What value is required for R</a:t>
            </a:r>
            <a:r>
              <a:rPr lang="en-GB" sz="2400" baseline="-25000" dirty="0"/>
              <a:t>f </a:t>
            </a:r>
            <a:r>
              <a:rPr lang="en-GB" sz="2400" dirty="0"/>
              <a:t>?</a:t>
            </a:r>
          </a:p>
          <a:p>
            <a:pPr marL="457200" indent="-457200">
              <a:spcAft>
                <a:spcPts val="1200"/>
              </a:spcAft>
              <a:buFont typeface="+mj-lt"/>
              <a:buAutoNum type="arabicPeriod"/>
            </a:pPr>
            <a:r>
              <a:rPr lang="en-GB" sz="2400" dirty="0"/>
              <a:t>A non-inverting amplifier has a gain of +12 and a feedback resistor of R</a:t>
            </a:r>
            <a:r>
              <a:rPr lang="en-GB" sz="2400" baseline="-25000" dirty="0"/>
              <a:t>f</a:t>
            </a:r>
            <a:r>
              <a:rPr lang="en-GB" sz="2400" dirty="0"/>
              <a:t> = 330 k</a:t>
            </a:r>
            <a:r>
              <a:rPr lang="el-GR" sz="2400" dirty="0"/>
              <a:t>Ω</a:t>
            </a:r>
            <a:r>
              <a:rPr lang="en-GB" sz="2400" dirty="0"/>
              <a:t>. What is the value of R</a:t>
            </a:r>
            <a:r>
              <a:rPr lang="en-GB" sz="2400" baseline="-25000" dirty="0"/>
              <a:t>i</a:t>
            </a:r>
            <a:r>
              <a:rPr lang="en-GB" sz="2400" dirty="0"/>
              <a:t> ?</a:t>
            </a:r>
          </a:p>
          <a:p>
            <a:pPr marL="457200" indent="-457200">
              <a:spcAft>
                <a:spcPts val="1200"/>
              </a:spcAft>
              <a:buFont typeface="+mj-lt"/>
              <a:buAutoNum type="arabicPeriod"/>
            </a:pPr>
            <a:r>
              <a:rPr lang="en-GB" sz="2400" dirty="0"/>
              <a:t>A non-inverting amplifier has R</a:t>
            </a:r>
            <a:r>
              <a:rPr lang="en-GB" sz="2400" baseline="-25000" dirty="0"/>
              <a:t>i</a:t>
            </a:r>
            <a:r>
              <a:rPr lang="en-GB" sz="2400" dirty="0"/>
              <a:t> = 22 k</a:t>
            </a:r>
            <a:r>
              <a:rPr lang="el-GR" sz="2400" dirty="0"/>
              <a:t>Ω</a:t>
            </a:r>
            <a:r>
              <a:rPr lang="en-GB" sz="2400" dirty="0"/>
              <a:t> and R</a:t>
            </a:r>
            <a:r>
              <a:rPr lang="en-GB" sz="2400" baseline="-25000" dirty="0"/>
              <a:t>f</a:t>
            </a:r>
            <a:r>
              <a:rPr lang="en-GB" sz="2400" dirty="0"/>
              <a:t> = 330 k</a:t>
            </a:r>
            <a:r>
              <a:rPr lang="el-GR" sz="2400" dirty="0"/>
              <a:t>Ω</a:t>
            </a:r>
            <a:r>
              <a:rPr lang="en-GB" sz="2400" dirty="0"/>
              <a:t>. What is the gain of the amplifier ?</a:t>
            </a:r>
          </a:p>
          <a:p>
            <a:pPr marL="457200" indent="-457200">
              <a:spcAft>
                <a:spcPts val="1200"/>
              </a:spcAft>
              <a:buFont typeface="+mj-lt"/>
              <a:buAutoNum type="arabicPeriod"/>
            </a:pPr>
            <a:r>
              <a:rPr lang="en-GB" sz="2400" dirty="0"/>
              <a:t>A non-inverting amplifier has a gain of +50. What is the maximum bandwidth of the amplifier?</a:t>
            </a:r>
          </a:p>
          <a:p>
            <a:pPr marL="457200" indent="-457200">
              <a:spcAft>
                <a:spcPts val="1200"/>
              </a:spcAft>
              <a:buFont typeface="+mj-lt"/>
              <a:buAutoNum type="arabicPeriod"/>
            </a:pPr>
            <a:r>
              <a:rPr lang="en-GB" sz="2400" dirty="0"/>
              <a:t>Why must R</a:t>
            </a:r>
            <a:r>
              <a:rPr lang="en-GB" sz="2400" baseline="-25000" dirty="0"/>
              <a:t>f</a:t>
            </a:r>
            <a:r>
              <a:rPr lang="en-GB" sz="2400" dirty="0"/>
              <a:t> be less than 1 M</a:t>
            </a:r>
            <a:r>
              <a:rPr lang="el-GR" sz="2400" dirty="0"/>
              <a:t>Ω</a:t>
            </a:r>
            <a:r>
              <a:rPr lang="en-GB" sz="2400" dirty="0"/>
              <a:t> ?</a:t>
            </a:r>
          </a:p>
          <a:p>
            <a:pPr>
              <a:spcAft>
                <a:spcPts val="1200"/>
              </a:spcAft>
            </a:pPr>
            <a:endParaRPr lang="en-GB" sz="2400" dirty="0"/>
          </a:p>
        </p:txBody>
      </p:sp>
    </p:spTree>
    <p:extLst>
      <p:ext uri="{BB962C8B-B14F-4D97-AF65-F5344CB8AC3E}">
        <p14:creationId xmlns:p14="http://schemas.microsoft.com/office/powerpoint/2010/main" val="3244617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Answers</a:t>
            </a:r>
            <a:r>
              <a:rPr lang="en-GB" sz="4800" dirty="0"/>
              <a:t> </a:t>
            </a:r>
          </a:p>
        </p:txBody>
      </p:sp>
      <p:sp>
        <p:nvSpPr>
          <p:cNvPr id="8" name="TextBox 7"/>
          <p:cNvSpPr txBox="1"/>
          <p:nvPr/>
        </p:nvSpPr>
        <p:spPr>
          <a:xfrm>
            <a:off x="457200" y="1524000"/>
            <a:ext cx="8229600" cy="5087368"/>
          </a:xfrm>
          <a:prstGeom prst="rect">
            <a:avLst/>
          </a:prstGeom>
          <a:noFill/>
        </p:spPr>
        <p:txBody>
          <a:bodyPr wrap="square" rtlCol="0">
            <a:normAutofit/>
          </a:bodyPr>
          <a:lstStyle/>
          <a:p>
            <a:pPr marL="457200" indent="-457200">
              <a:spcAft>
                <a:spcPts val="1200"/>
              </a:spcAft>
              <a:buAutoNum type="arabicPeriod"/>
            </a:pPr>
            <a:r>
              <a:rPr lang="en-GB" sz="2400" dirty="0"/>
              <a:t>+ 10 x – 50 = – 500 mV = – 0.5 V</a:t>
            </a:r>
          </a:p>
          <a:p>
            <a:pPr marL="457200" indent="-457200">
              <a:spcAft>
                <a:spcPts val="1200"/>
              </a:spcAft>
              <a:buAutoNum type="arabicPeriod"/>
            </a:pPr>
            <a:r>
              <a:rPr lang="en-GB" sz="2400" dirty="0"/>
              <a:t>780 k</a:t>
            </a:r>
            <a:r>
              <a:rPr lang="el-GR" sz="2400" dirty="0"/>
              <a:t>Ω</a:t>
            </a:r>
            <a:r>
              <a:rPr lang="en-GB" sz="2400" dirty="0"/>
              <a:t>		40 = 1 + 20k/780k</a:t>
            </a:r>
          </a:p>
          <a:p>
            <a:pPr marL="457200" indent="-457200">
              <a:spcAft>
                <a:spcPts val="1200"/>
              </a:spcAft>
              <a:buAutoNum type="arabicPeriod"/>
            </a:pPr>
            <a:r>
              <a:rPr lang="en-GB" sz="2400" dirty="0"/>
              <a:t>30 kΩ		12 = 1 + 330/30</a:t>
            </a:r>
          </a:p>
          <a:p>
            <a:pPr marL="457200" indent="-457200">
              <a:spcAft>
                <a:spcPts val="1200"/>
              </a:spcAft>
              <a:buAutoNum type="arabicPeriod"/>
            </a:pPr>
            <a:r>
              <a:rPr lang="en-GB" sz="2400" dirty="0"/>
              <a:t>+16		16 = 1 + 330/22</a:t>
            </a:r>
          </a:p>
          <a:p>
            <a:pPr marL="457200" indent="-457200">
              <a:spcAft>
                <a:spcPts val="1200"/>
              </a:spcAft>
              <a:buAutoNum type="arabicPeriod"/>
            </a:pPr>
            <a:r>
              <a:rPr lang="en-GB" sz="2400" dirty="0"/>
              <a:t>20 kHz		1 x 10</a:t>
            </a:r>
            <a:r>
              <a:rPr lang="en-GB" sz="2400" baseline="30000" dirty="0"/>
              <a:t>6</a:t>
            </a:r>
            <a:r>
              <a:rPr lang="en-GB" sz="2400" dirty="0"/>
              <a:t> / 50 = 20 x 10</a:t>
            </a:r>
            <a:r>
              <a:rPr lang="en-GB" sz="2400" baseline="30000" dirty="0"/>
              <a:t>3</a:t>
            </a:r>
          </a:p>
          <a:p>
            <a:pPr marL="457200" indent="-457200">
              <a:spcAft>
                <a:spcPts val="1200"/>
              </a:spcAft>
              <a:buAutoNum type="arabicPeriod"/>
            </a:pPr>
            <a:r>
              <a:rPr lang="en-GB" sz="2400" dirty="0"/>
              <a:t>To prevent small random currents (circuit noise) becoming </a:t>
            </a:r>
            <a:r>
              <a:rPr lang="en-GB" sz="2400"/>
              <a:t>significant voltages</a:t>
            </a:r>
            <a:endParaRPr lang="en-GB" sz="2400" dirty="0"/>
          </a:p>
        </p:txBody>
      </p:sp>
    </p:spTree>
    <p:extLst>
      <p:ext uri="{BB962C8B-B14F-4D97-AF65-F5344CB8AC3E}">
        <p14:creationId xmlns:p14="http://schemas.microsoft.com/office/powerpoint/2010/main" val="4202979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Non-Inverting Amplifier Circuit</a:t>
            </a:r>
            <a:endParaRPr lang="en-GB" sz="4800" dirty="0"/>
          </a:p>
        </p:txBody>
      </p:sp>
      <p:sp>
        <p:nvSpPr>
          <p:cNvPr id="8" name="TextBox 7"/>
          <p:cNvSpPr txBox="1"/>
          <p:nvPr/>
        </p:nvSpPr>
        <p:spPr>
          <a:xfrm>
            <a:off x="4953000" y="1398814"/>
            <a:ext cx="3733800" cy="5382986"/>
          </a:xfrm>
          <a:prstGeom prst="rect">
            <a:avLst/>
          </a:prstGeom>
          <a:noFill/>
        </p:spPr>
        <p:txBody>
          <a:bodyPr wrap="square" rtlCol="0">
            <a:normAutofit fontScale="92500" lnSpcReduction="10000"/>
          </a:bodyPr>
          <a:lstStyle/>
          <a:p>
            <a:pPr>
              <a:spcAft>
                <a:spcPts val="1200"/>
              </a:spcAft>
            </a:pPr>
            <a:r>
              <a:rPr lang="en-GB" sz="2400" dirty="0"/>
              <a:t>The input, Vin, is connected directly to the non-inverting input</a:t>
            </a:r>
          </a:p>
          <a:p>
            <a:pPr>
              <a:spcAft>
                <a:spcPts val="1200"/>
              </a:spcAft>
            </a:pPr>
            <a:r>
              <a:rPr lang="en-GB" sz="2400" dirty="0"/>
              <a:t>The circuit uses a feedback resistor (Rf) and an input resistor (Ri) to feedback a fraction of the output voltage to the inverting input. Rf and Ri form a potential divider</a:t>
            </a:r>
          </a:p>
          <a:p>
            <a:pPr>
              <a:spcAft>
                <a:spcPts val="1200"/>
              </a:spcAft>
            </a:pPr>
            <a:r>
              <a:rPr lang="en-GB" sz="2400" dirty="0"/>
              <a:t>Ri is not the actual input resistor but the same naming convention is used to be consistent with the inverting amplifier</a:t>
            </a:r>
          </a:p>
          <a:p>
            <a:pPr>
              <a:spcAft>
                <a:spcPts val="1200"/>
              </a:spcAft>
            </a:pPr>
            <a:r>
              <a:rPr lang="en-GB" sz="2400" dirty="0"/>
              <a:t>Voltage gain (Av) is determined by Ri and Rf</a:t>
            </a:r>
          </a:p>
        </p:txBody>
      </p:sp>
      <p:pic>
        <p:nvPicPr>
          <p:cNvPr id="2" name="Picture 1">
            <a:extLst>
              <a:ext uri="{FF2B5EF4-FFF2-40B4-BE49-F238E27FC236}">
                <a16:creationId xmlns:a16="http://schemas.microsoft.com/office/drawing/2014/main" id="{99AC5F80-62F1-2586-17FD-6DDEBA74644A}"/>
              </a:ext>
            </a:extLst>
          </p:cNvPr>
          <p:cNvPicPr>
            <a:picLocks noChangeAspect="1"/>
          </p:cNvPicPr>
          <p:nvPr/>
        </p:nvPicPr>
        <p:blipFill>
          <a:blip r:embed="rId2"/>
          <a:stretch>
            <a:fillRect/>
          </a:stretch>
        </p:blipFill>
        <p:spPr>
          <a:xfrm>
            <a:off x="457201" y="1491823"/>
            <a:ext cx="4114800" cy="3323158"/>
          </a:xfrm>
          <a:prstGeom prst="rect">
            <a:avLst/>
          </a:prstGeom>
        </p:spPr>
      </p:pic>
      <p:sp>
        <p:nvSpPr>
          <p:cNvPr id="6" name="TextBox 5">
            <a:extLst>
              <a:ext uri="{FF2B5EF4-FFF2-40B4-BE49-F238E27FC236}">
                <a16:creationId xmlns:a16="http://schemas.microsoft.com/office/drawing/2014/main" id="{416BDDBB-2A0B-CB28-C0D0-B66D9F6070D5}"/>
              </a:ext>
            </a:extLst>
          </p:cNvPr>
          <p:cNvSpPr txBox="1"/>
          <p:nvPr/>
        </p:nvSpPr>
        <p:spPr>
          <a:xfrm>
            <a:off x="457201" y="5029200"/>
            <a:ext cx="3733800" cy="1371600"/>
          </a:xfrm>
          <a:prstGeom prst="rect">
            <a:avLst/>
          </a:prstGeom>
          <a:noFill/>
        </p:spPr>
        <p:txBody>
          <a:bodyPr wrap="square" rtlCol="0">
            <a:normAutofit/>
          </a:bodyPr>
          <a:lstStyle/>
          <a:p>
            <a:pPr>
              <a:spcAft>
                <a:spcPts val="1200"/>
              </a:spcAft>
            </a:pPr>
            <a:r>
              <a:rPr lang="en-GB" sz="2400" dirty="0"/>
              <a:t>The Op-Amp needs to have ± power supplies</a:t>
            </a:r>
          </a:p>
          <a:p>
            <a:pPr>
              <a:spcAft>
                <a:spcPts val="1200"/>
              </a:spcAft>
            </a:pPr>
            <a:r>
              <a:rPr lang="en-GB" sz="2400" dirty="0"/>
              <a:t>(assumed to be ±15 V)</a:t>
            </a:r>
          </a:p>
        </p:txBody>
      </p:sp>
    </p:spTree>
    <p:extLst>
      <p:ext uri="{BB962C8B-B14F-4D97-AF65-F5344CB8AC3E}">
        <p14:creationId xmlns:p14="http://schemas.microsoft.com/office/powerpoint/2010/main" val="2487066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Non-Inverting Amplifier Circuit</a:t>
            </a:r>
            <a:endParaRPr lang="en-GB" sz="4800" dirty="0"/>
          </a:p>
        </p:txBody>
      </p:sp>
      <mc:AlternateContent xmlns:mc="http://schemas.openxmlformats.org/markup-compatibility/2006">
        <mc:Choice xmlns:a14="http://schemas.microsoft.com/office/drawing/2010/main" Requires="a14">
          <p:sp>
            <p:nvSpPr>
              <p:cNvPr id="8" name="TextBox 7"/>
              <p:cNvSpPr txBox="1"/>
              <p:nvPr/>
            </p:nvSpPr>
            <p:spPr>
              <a:xfrm>
                <a:off x="4953000" y="1398814"/>
                <a:ext cx="3733800" cy="3477986"/>
              </a:xfrm>
              <a:prstGeom prst="rect">
                <a:avLst/>
              </a:prstGeom>
              <a:noFill/>
            </p:spPr>
            <p:txBody>
              <a:bodyPr wrap="square" rtlCol="0">
                <a:normAutofit/>
              </a:bodyPr>
              <a:lstStyle/>
              <a:p>
                <a:pPr>
                  <a:spcAft>
                    <a:spcPts val="1200"/>
                  </a:spcAft>
                </a:pPr>
                <a:r>
                  <a:rPr lang="en-GB" sz="2400" dirty="0"/>
                  <a:t>The voltage gain is given by:</a:t>
                </a:r>
              </a:p>
              <a:p>
                <a:pPr>
                  <a:spcAft>
                    <a:spcPts val="1200"/>
                  </a:spcAft>
                </a:pPr>
                <a:endParaRPr lang="en-GB" sz="2400" i="1" dirty="0">
                  <a:latin typeface="Cambria Math" panose="02040503050406030204" pitchFamily="18" charset="0"/>
                </a:endParaRPr>
              </a:p>
              <a:p>
                <a:pPr>
                  <a:spcAft>
                    <a:spcPts val="1200"/>
                  </a:spcAft>
                </a:pPr>
                <a14:m>
                  <m:oMathPara xmlns:m="http://schemas.openxmlformats.org/officeDocument/2006/math">
                    <m:oMathParaPr>
                      <m:jc m:val="left"/>
                    </m:oMathParaPr>
                    <m:oMath xmlns:m="http://schemas.openxmlformats.org/officeDocument/2006/math">
                      <m:r>
                        <a:rPr lang="en-GB" sz="2800" i="1" dirty="0" smtClean="0">
                          <a:latin typeface="Cambria Math" panose="02040503050406030204" pitchFamily="18" charset="0"/>
                        </a:rPr>
                        <m:t>𝐴</m:t>
                      </m:r>
                      <m:r>
                        <a:rPr lang="en-GB" sz="2800" i="1" baseline="-25000" dirty="0" smtClean="0">
                          <a:latin typeface="Cambria Math" panose="02040503050406030204" pitchFamily="18" charset="0"/>
                        </a:rPr>
                        <m:t>𝑣</m:t>
                      </m:r>
                      <m:r>
                        <a:rPr lang="en-GB" sz="2800" i="1" dirty="0" smtClean="0">
                          <a:latin typeface="Cambria Math" panose="02040503050406030204" pitchFamily="18" charset="0"/>
                        </a:rPr>
                        <m:t> = 1 + </m:t>
                      </m:r>
                      <m:r>
                        <a:rPr lang="en-GB" sz="2800" i="1" dirty="0" smtClean="0">
                          <a:latin typeface="Cambria Math" panose="02040503050406030204" pitchFamily="18" charset="0"/>
                        </a:rPr>
                        <m:t>𝑅𝑓</m:t>
                      </m:r>
                      <m:r>
                        <a:rPr lang="en-GB" sz="2800" i="1" dirty="0" smtClean="0">
                          <a:latin typeface="Cambria Math" panose="02040503050406030204" pitchFamily="18" charset="0"/>
                        </a:rPr>
                        <m:t> / </m:t>
                      </m:r>
                      <m:r>
                        <a:rPr lang="en-GB" sz="2800" i="1" dirty="0" smtClean="0">
                          <a:latin typeface="Cambria Math" panose="02040503050406030204" pitchFamily="18" charset="0"/>
                        </a:rPr>
                        <m:t>𝑅𝑖</m:t>
                      </m:r>
                    </m:oMath>
                  </m:oMathPara>
                </a14:m>
                <a:endParaRPr lang="en-GB" sz="2800" baseline="-25000" dirty="0"/>
              </a:p>
              <a:p>
                <a:pPr>
                  <a:spcAft>
                    <a:spcPts val="1200"/>
                  </a:spcAft>
                </a:pPr>
                <a:endParaRPr lang="en-GB" sz="2400" dirty="0"/>
              </a:p>
              <a:p>
                <a:pPr>
                  <a:spcAft>
                    <a:spcPts val="1200"/>
                  </a:spcAft>
                </a:pPr>
                <a:r>
                  <a:rPr lang="en-GB" sz="2400" dirty="0"/>
                  <a:t>Ri and Rf should both be &gt; 1 </a:t>
                </a:r>
                <a:r>
                  <a:rPr lang="en-GB" sz="2400" dirty="0" err="1"/>
                  <a:t>kΩ</a:t>
                </a:r>
                <a:r>
                  <a:rPr lang="en-GB" sz="2400" dirty="0"/>
                  <a:t> and &lt; 10 MΩ</a:t>
                </a:r>
              </a:p>
            </p:txBody>
          </p:sp>
        </mc:Choice>
        <mc:Fallback>
          <p:sp>
            <p:nvSpPr>
              <p:cNvPr id="8" name="TextBox 7"/>
              <p:cNvSpPr txBox="1">
                <a:spLocks noRot="1" noChangeAspect="1" noMove="1" noResize="1" noEditPoints="1" noAdjustHandles="1" noChangeArrowheads="1" noChangeShapeType="1" noTextEdit="1"/>
              </p:cNvSpPr>
              <p:nvPr/>
            </p:nvSpPr>
            <p:spPr>
              <a:xfrm>
                <a:off x="4953000" y="1398814"/>
                <a:ext cx="3733800" cy="3477986"/>
              </a:xfrm>
              <a:prstGeom prst="rect">
                <a:avLst/>
              </a:prstGeom>
              <a:blipFill>
                <a:blip r:embed="rId2"/>
                <a:stretch>
                  <a:fillRect l="-2614" t="-1401"/>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99AC5F80-62F1-2586-17FD-6DDEBA74644A}"/>
              </a:ext>
            </a:extLst>
          </p:cNvPr>
          <p:cNvPicPr>
            <a:picLocks noChangeAspect="1"/>
          </p:cNvPicPr>
          <p:nvPr/>
        </p:nvPicPr>
        <p:blipFill>
          <a:blip r:embed="rId3"/>
          <a:stretch>
            <a:fillRect/>
          </a:stretch>
        </p:blipFill>
        <p:spPr>
          <a:xfrm>
            <a:off x="457201" y="1491823"/>
            <a:ext cx="4114800" cy="3323158"/>
          </a:xfrm>
          <a:prstGeom prst="rect">
            <a:avLst/>
          </a:prstGeom>
        </p:spPr>
      </p:pic>
      <p:sp>
        <p:nvSpPr>
          <p:cNvPr id="6" name="TextBox 5">
            <a:extLst>
              <a:ext uri="{FF2B5EF4-FFF2-40B4-BE49-F238E27FC236}">
                <a16:creationId xmlns:a16="http://schemas.microsoft.com/office/drawing/2014/main" id="{416BDDBB-2A0B-CB28-C0D0-B66D9F6070D5}"/>
              </a:ext>
            </a:extLst>
          </p:cNvPr>
          <p:cNvSpPr txBox="1"/>
          <p:nvPr/>
        </p:nvSpPr>
        <p:spPr>
          <a:xfrm>
            <a:off x="457200" y="5334000"/>
            <a:ext cx="8229600" cy="1246414"/>
          </a:xfrm>
          <a:prstGeom prst="rect">
            <a:avLst/>
          </a:prstGeom>
          <a:noFill/>
        </p:spPr>
        <p:txBody>
          <a:bodyPr wrap="square" rtlCol="0">
            <a:normAutofit/>
          </a:bodyPr>
          <a:lstStyle/>
          <a:p>
            <a:pPr>
              <a:spcAft>
                <a:spcPts val="1200"/>
              </a:spcAft>
            </a:pPr>
            <a:r>
              <a:rPr lang="en-GB" sz="2400" dirty="0"/>
              <a:t>The voltage gain of the Non-Inverting amplifier cannot be less than unity (1) and so this amplifier cannot be used to attenuate signals</a:t>
            </a:r>
          </a:p>
        </p:txBody>
      </p:sp>
    </p:spTree>
    <p:extLst>
      <p:ext uri="{BB962C8B-B14F-4D97-AF65-F5344CB8AC3E}">
        <p14:creationId xmlns:p14="http://schemas.microsoft.com/office/powerpoint/2010/main" val="4278039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646331"/>
          </a:xfrm>
          <a:prstGeom prst="rect">
            <a:avLst/>
          </a:prstGeom>
          <a:solidFill>
            <a:schemeClr val="tx2"/>
          </a:solidFill>
        </p:spPr>
        <p:txBody>
          <a:bodyPr wrap="square" rtlCol="0">
            <a:spAutoFit/>
          </a:bodyPr>
          <a:lstStyle/>
          <a:p>
            <a:pPr algn="ctr"/>
            <a:r>
              <a:rPr lang="en-GB" sz="3600" dirty="0">
                <a:solidFill>
                  <a:schemeClr val="bg1">
                    <a:lumMod val="95000"/>
                  </a:schemeClr>
                </a:solidFill>
              </a:rPr>
              <a:t>Function of the Non-Inverting Amplifier</a:t>
            </a:r>
            <a:endParaRPr lang="en-GB" sz="3600" dirty="0"/>
          </a:p>
        </p:txBody>
      </p:sp>
      <mc:AlternateContent xmlns:mc="http://schemas.openxmlformats.org/markup-compatibility/2006">
        <mc:Choice xmlns:a14="http://schemas.microsoft.com/office/drawing/2010/main" Requires="a14">
          <p:sp>
            <p:nvSpPr>
              <p:cNvPr id="8" name="TextBox 7"/>
              <p:cNvSpPr txBox="1"/>
              <p:nvPr/>
            </p:nvSpPr>
            <p:spPr>
              <a:xfrm>
                <a:off x="4953000" y="1398814"/>
                <a:ext cx="3733800" cy="3323158"/>
              </a:xfrm>
              <a:prstGeom prst="rect">
                <a:avLst/>
              </a:prstGeom>
              <a:noFill/>
            </p:spPr>
            <p:txBody>
              <a:bodyPr wrap="square" rtlCol="0">
                <a:normAutofit/>
              </a:bodyPr>
              <a:lstStyle/>
              <a:p>
                <a:pPr>
                  <a:spcAft>
                    <a:spcPts val="1200"/>
                  </a:spcAft>
                </a:pPr>
                <a:r>
                  <a:rPr lang="en-GB" sz="2400" dirty="0"/>
                  <a:t>The output voltage is directly proportional to the input voltage (as long as the output is not saturated) such that:</a:t>
                </a:r>
              </a:p>
              <a:p>
                <a:pPr>
                  <a:spcAft>
                    <a:spcPts val="1200"/>
                  </a:spcAft>
                </a:pPr>
                <a:endParaRPr lang="en-GB" sz="2400" dirty="0"/>
              </a:p>
              <a:p>
                <a:pPr>
                  <a:spcAft>
                    <a:spcPts val="1200"/>
                  </a:spcAft>
                </a:pPr>
                <a14:m>
                  <m:oMathPara xmlns:m="http://schemas.openxmlformats.org/officeDocument/2006/math">
                    <m:oMathParaPr>
                      <m:jc m:val="left"/>
                    </m:oMathParaPr>
                    <m:oMath xmlns:m="http://schemas.openxmlformats.org/officeDocument/2006/math">
                      <m:r>
                        <a:rPr lang="en-GB" sz="2800" i="1" dirty="0" smtClean="0">
                          <a:latin typeface="Cambria Math" panose="02040503050406030204" pitchFamily="18" charset="0"/>
                        </a:rPr>
                        <m:t>𝑉</m:t>
                      </m:r>
                      <m:r>
                        <a:rPr lang="en-GB" sz="2800" i="1" baseline="-25000" dirty="0" err="1" smtClean="0">
                          <a:latin typeface="Cambria Math" panose="02040503050406030204" pitchFamily="18" charset="0"/>
                        </a:rPr>
                        <m:t>𝑜𝑢𝑡</m:t>
                      </m:r>
                      <m:r>
                        <a:rPr lang="en-GB" sz="2800" i="1" dirty="0" smtClean="0">
                          <a:latin typeface="Cambria Math" panose="02040503050406030204" pitchFamily="18" charset="0"/>
                        </a:rPr>
                        <m:t> = </m:t>
                      </m:r>
                      <m:r>
                        <a:rPr lang="en-GB" sz="2800" i="1" dirty="0" smtClean="0">
                          <a:latin typeface="Cambria Math" panose="02040503050406030204" pitchFamily="18" charset="0"/>
                        </a:rPr>
                        <m:t>𝐴𝑣</m:t>
                      </m:r>
                      <m:r>
                        <a:rPr lang="en-GB" sz="2800" i="1" dirty="0" smtClean="0">
                          <a:latin typeface="Cambria Math" panose="02040503050406030204" pitchFamily="18" charset="0"/>
                        </a:rPr>
                        <m:t> × </m:t>
                      </m:r>
                      <m:r>
                        <a:rPr lang="en-GB" sz="2800" i="1" dirty="0" smtClean="0">
                          <a:latin typeface="Cambria Math" panose="02040503050406030204" pitchFamily="18" charset="0"/>
                        </a:rPr>
                        <m:t>𝑉𝑖𝑛</m:t>
                      </m:r>
                    </m:oMath>
                  </m:oMathPara>
                </a14:m>
                <a:endParaRPr lang="en-GB" sz="2800" baseline="-25000" dirty="0"/>
              </a:p>
            </p:txBody>
          </p:sp>
        </mc:Choice>
        <mc:Fallback>
          <p:sp>
            <p:nvSpPr>
              <p:cNvPr id="8" name="TextBox 7"/>
              <p:cNvSpPr txBox="1">
                <a:spLocks noRot="1" noChangeAspect="1" noMove="1" noResize="1" noEditPoints="1" noAdjustHandles="1" noChangeArrowheads="1" noChangeShapeType="1" noTextEdit="1"/>
              </p:cNvSpPr>
              <p:nvPr/>
            </p:nvSpPr>
            <p:spPr>
              <a:xfrm>
                <a:off x="4953000" y="1398814"/>
                <a:ext cx="3733800" cy="3323158"/>
              </a:xfrm>
              <a:prstGeom prst="rect">
                <a:avLst/>
              </a:prstGeom>
              <a:blipFill>
                <a:blip r:embed="rId2"/>
                <a:stretch>
                  <a:fillRect l="-2614" t="-1465" r="-2124"/>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99AC5F80-62F1-2586-17FD-6DDEBA74644A}"/>
              </a:ext>
            </a:extLst>
          </p:cNvPr>
          <p:cNvPicPr>
            <a:picLocks noChangeAspect="1"/>
          </p:cNvPicPr>
          <p:nvPr/>
        </p:nvPicPr>
        <p:blipFill>
          <a:blip r:embed="rId3"/>
          <a:stretch>
            <a:fillRect/>
          </a:stretch>
        </p:blipFill>
        <p:spPr>
          <a:xfrm>
            <a:off x="457201" y="1491823"/>
            <a:ext cx="4114800" cy="3323158"/>
          </a:xfrm>
          <a:prstGeom prst="rect">
            <a:avLst/>
          </a:prstGeom>
        </p:spPr>
      </p:pic>
      <p:sp>
        <p:nvSpPr>
          <p:cNvPr id="6" name="TextBox 5">
            <a:extLst>
              <a:ext uri="{FF2B5EF4-FFF2-40B4-BE49-F238E27FC236}">
                <a16:creationId xmlns:a16="http://schemas.microsoft.com/office/drawing/2014/main" id="{416BDDBB-2A0B-CB28-C0D0-B66D9F6070D5}"/>
              </a:ext>
            </a:extLst>
          </p:cNvPr>
          <p:cNvSpPr txBox="1"/>
          <p:nvPr/>
        </p:nvSpPr>
        <p:spPr>
          <a:xfrm>
            <a:off x="457200" y="5257800"/>
            <a:ext cx="8229600" cy="1447800"/>
          </a:xfrm>
          <a:prstGeom prst="rect">
            <a:avLst/>
          </a:prstGeom>
          <a:noFill/>
        </p:spPr>
        <p:txBody>
          <a:bodyPr wrap="square" rtlCol="0">
            <a:normAutofit/>
          </a:bodyPr>
          <a:lstStyle/>
          <a:p>
            <a:pPr>
              <a:spcAft>
                <a:spcPts val="1200"/>
              </a:spcAft>
            </a:pPr>
            <a:r>
              <a:rPr lang="en-GB" sz="2400" dirty="0"/>
              <a:t>If the input voltage is positive, the output voltage is also positive</a:t>
            </a:r>
          </a:p>
          <a:p>
            <a:pPr>
              <a:spcAft>
                <a:spcPts val="1200"/>
              </a:spcAft>
            </a:pPr>
            <a:r>
              <a:rPr lang="en-GB" sz="2400" dirty="0"/>
              <a:t>If the input voltage is negative, the output voltage is also negative</a:t>
            </a:r>
          </a:p>
        </p:txBody>
      </p:sp>
    </p:spTree>
    <p:extLst>
      <p:ext uri="{BB962C8B-B14F-4D97-AF65-F5344CB8AC3E}">
        <p14:creationId xmlns:p14="http://schemas.microsoft.com/office/powerpoint/2010/main" val="3542277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Transfer Characteristics</a:t>
            </a:r>
            <a:endParaRPr lang="en-GB" sz="4800" dirty="0"/>
          </a:p>
        </p:txBody>
      </p:sp>
      <p:sp>
        <p:nvSpPr>
          <p:cNvPr id="8" name="TextBox 7"/>
          <p:cNvSpPr txBox="1"/>
          <p:nvPr/>
        </p:nvSpPr>
        <p:spPr>
          <a:xfrm>
            <a:off x="4572000" y="1371600"/>
            <a:ext cx="4114800" cy="3048000"/>
          </a:xfrm>
          <a:prstGeom prst="rect">
            <a:avLst/>
          </a:prstGeom>
          <a:noFill/>
        </p:spPr>
        <p:txBody>
          <a:bodyPr wrap="square" rtlCol="0">
            <a:normAutofit/>
          </a:bodyPr>
          <a:lstStyle/>
          <a:p>
            <a:pPr>
              <a:spcAft>
                <a:spcPts val="1200"/>
              </a:spcAft>
            </a:pPr>
            <a:r>
              <a:rPr lang="en-GB" sz="2400" dirty="0"/>
              <a:t>The graph shows the transfer characteristics (Input Voltage and Output Voltage) for a Non-Inverting amplifier with a voltage Gain of +2</a:t>
            </a:r>
          </a:p>
          <a:p>
            <a:pPr>
              <a:spcAft>
                <a:spcPts val="1200"/>
              </a:spcAft>
            </a:pPr>
            <a:r>
              <a:rPr lang="en-GB" sz="2400" dirty="0"/>
              <a:t>When Vin = +5 V, </a:t>
            </a:r>
            <a:r>
              <a:rPr lang="en-GB" sz="2400" dirty="0" err="1"/>
              <a:t>Vout</a:t>
            </a:r>
            <a:r>
              <a:rPr lang="en-GB" sz="2400" dirty="0"/>
              <a:t> = +10 V When Vin = −5 V, </a:t>
            </a:r>
            <a:r>
              <a:rPr lang="en-GB" sz="2400" dirty="0" err="1"/>
              <a:t>Vout</a:t>
            </a:r>
            <a:r>
              <a:rPr lang="en-GB" sz="2400" dirty="0"/>
              <a:t> = −10 V</a:t>
            </a:r>
          </a:p>
        </p:txBody>
      </p:sp>
      <p:pic>
        <p:nvPicPr>
          <p:cNvPr id="2" name="Picture 1">
            <a:extLst>
              <a:ext uri="{FF2B5EF4-FFF2-40B4-BE49-F238E27FC236}">
                <a16:creationId xmlns:a16="http://schemas.microsoft.com/office/drawing/2014/main" id="{1AF541C6-1DA4-5FC1-58F2-1BA071AFDB23}"/>
              </a:ext>
            </a:extLst>
          </p:cNvPr>
          <p:cNvPicPr>
            <a:picLocks noChangeAspect="1"/>
          </p:cNvPicPr>
          <p:nvPr/>
        </p:nvPicPr>
        <p:blipFill>
          <a:blip r:embed="rId2"/>
          <a:stretch>
            <a:fillRect/>
          </a:stretch>
        </p:blipFill>
        <p:spPr>
          <a:xfrm>
            <a:off x="457200" y="1404257"/>
            <a:ext cx="3629025" cy="3400425"/>
          </a:xfrm>
          <a:prstGeom prst="rect">
            <a:avLst/>
          </a:prstGeom>
        </p:spPr>
      </p:pic>
      <p:sp>
        <p:nvSpPr>
          <p:cNvPr id="5" name="TextBox 4">
            <a:extLst>
              <a:ext uri="{FF2B5EF4-FFF2-40B4-BE49-F238E27FC236}">
                <a16:creationId xmlns:a16="http://schemas.microsoft.com/office/drawing/2014/main" id="{575D2418-B7DD-64B2-C055-FA6BFF9F6DAB}"/>
              </a:ext>
            </a:extLst>
          </p:cNvPr>
          <p:cNvSpPr txBox="1"/>
          <p:nvPr/>
        </p:nvSpPr>
        <p:spPr>
          <a:xfrm>
            <a:off x="381000" y="4975171"/>
            <a:ext cx="8305800" cy="1828800"/>
          </a:xfrm>
          <a:prstGeom prst="rect">
            <a:avLst/>
          </a:prstGeom>
          <a:noFill/>
        </p:spPr>
        <p:txBody>
          <a:bodyPr wrap="square" rtlCol="0">
            <a:normAutofit/>
          </a:bodyPr>
          <a:lstStyle/>
          <a:p>
            <a:pPr>
              <a:spcAft>
                <a:spcPts val="1200"/>
              </a:spcAft>
            </a:pPr>
            <a:r>
              <a:rPr lang="en-GB" sz="2400" dirty="0"/>
              <a:t>The Output Voltage is limited to ±13 V by the power supply of the amplifier. Therefore, when Vin &gt; +6.5 V, </a:t>
            </a:r>
            <a:r>
              <a:rPr lang="en-GB" sz="2400" dirty="0" err="1"/>
              <a:t>Vout</a:t>
            </a:r>
            <a:r>
              <a:rPr lang="en-GB" sz="2400" dirty="0"/>
              <a:t> saturates at +13 V and when Vin &lt; −6.5 V, </a:t>
            </a:r>
            <a:r>
              <a:rPr lang="en-GB" sz="2400" dirty="0" err="1"/>
              <a:t>Vout</a:t>
            </a:r>
            <a:r>
              <a:rPr lang="en-GB" sz="2400" dirty="0"/>
              <a:t> saturates at −13 V</a:t>
            </a:r>
          </a:p>
          <a:p>
            <a:pPr>
              <a:spcAft>
                <a:spcPts val="1200"/>
              </a:spcAft>
            </a:pPr>
            <a:r>
              <a:rPr lang="en-GB" sz="2400" dirty="0"/>
              <a:t>The saturated output is shown by horizontal lines on the graph</a:t>
            </a:r>
          </a:p>
        </p:txBody>
      </p:sp>
    </p:spTree>
    <p:extLst>
      <p:ext uri="{BB962C8B-B14F-4D97-AF65-F5344CB8AC3E}">
        <p14:creationId xmlns:p14="http://schemas.microsoft.com/office/powerpoint/2010/main" val="3134622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Transfer Characteristics</a:t>
            </a:r>
            <a:endParaRPr lang="en-GB" sz="4800" dirty="0"/>
          </a:p>
        </p:txBody>
      </p:sp>
      <mc:AlternateContent xmlns:mc="http://schemas.openxmlformats.org/markup-compatibility/2006">
        <mc:Choice xmlns:a14="http://schemas.microsoft.com/office/drawing/2010/main" Requires="a14">
          <p:sp>
            <p:nvSpPr>
              <p:cNvPr id="8" name="TextBox 7"/>
              <p:cNvSpPr txBox="1"/>
              <p:nvPr/>
            </p:nvSpPr>
            <p:spPr>
              <a:xfrm>
                <a:off x="457200" y="4800600"/>
                <a:ext cx="8229600" cy="1905000"/>
              </a:xfrm>
              <a:prstGeom prst="rect">
                <a:avLst/>
              </a:prstGeom>
              <a:noFill/>
            </p:spPr>
            <p:txBody>
              <a:bodyPr wrap="square" rtlCol="0">
                <a:normAutofit/>
              </a:bodyPr>
              <a:lstStyle/>
              <a:p>
                <a:pPr>
                  <a:spcAft>
                    <a:spcPts val="1200"/>
                  </a:spcAft>
                </a:pPr>
                <a:r>
                  <a:rPr lang="en-GB" sz="2400" dirty="0"/>
                  <a:t>The graph shows the relationship between the Input Voltage and Output Voltage of a Non-Inverting amplifier with a voltage Gain of +2 when the input is an A.C. voltage</a:t>
                </a:r>
              </a:p>
              <a:p>
                <a:pPr>
                  <a:spcAft>
                    <a:spcPts val="1200"/>
                  </a:spcAft>
                </a:pPr>
                <a:r>
                  <a:rPr lang="en-GB" sz="2400" dirty="0"/>
                  <a:t>At all times	 </a:t>
                </a:r>
                <a14:m>
                  <m:oMath xmlns:m="http://schemas.openxmlformats.org/officeDocument/2006/math">
                    <m:r>
                      <a:rPr lang="en-GB" sz="2400" i="1" dirty="0"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+2 × </m:t>
                    </m:r>
                    <m:r>
                      <a:rPr lang="en-GB" sz="2400" i="1" dirty="0" smtClean="0">
                        <a:latin typeface="Cambria Math" panose="02040503050406030204" pitchFamily="18" charset="0"/>
                      </a:rPr>
                      <m:t>𝑉𝑖𝑛</m:t>
                    </m:r>
                  </m:oMath>
                </a14:m>
                <a:endParaRPr lang="en-GB" sz="2400" baseline="-25000" dirty="0"/>
              </a:p>
            </p:txBody>
          </p:sp>
        </mc:Choice>
        <mc:Fallback>
          <p:sp>
            <p:nvSpPr>
              <p:cNvPr id="8" name="TextBox 7"/>
              <p:cNvSpPr txBox="1">
                <a:spLocks noRot="1" noChangeAspect="1" noMove="1" noResize="1" noEditPoints="1" noAdjustHandles="1" noChangeArrowheads="1" noChangeShapeType="1" noTextEdit="1"/>
              </p:cNvSpPr>
              <p:nvPr/>
            </p:nvSpPr>
            <p:spPr>
              <a:xfrm>
                <a:off x="457200" y="4800600"/>
                <a:ext cx="8229600" cy="1905000"/>
              </a:xfrm>
              <a:prstGeom prst="rect">
                <a:avLst/>
              </a:prstGeom>
              <a:blipFill>
                <a:blip r:embed="rId2"/>
                <a:stretch>
                  <a:fillRect l="-1111" t="-2564" r="-1407"/>
                </a:stretch>
              </a:blipFill>
            </p:spPr>
            <p:txBody>
              <a:bodyPr/>
              <a:lstStyle/>
              <a:p>
                <a:r>
                  <a:rPr lang="en-GB">
                    <a:noFill/>
                  </a:rPr>
                  <a:t> </a:t>
                </a:r>
              </a:p>
            </p:txBody>
          </p:sp>
        </mc:Fallback>
      </mc:AlternateContent>
      <p:pic>
        <p:nvPicPr>
          <p:cNvPr id="3" name="Picture 2">
            <a:extLst>
              <a:ext uri="{FF2B5EF4-FFF2-40B4-BE49-F238E27FC236}">
                <a16:creationId xmlns:a16="http://schemas.microsoft.com/office/drawing/2014/main" id="{114EEF11-ABA1-76EB-9F70-5184DDE1DE21}"/>
              </a:ext>
            </a:extLst>
          </p:cNvPr>
          <p:cNvPicPr>
            <a:picLocks noChangeAspect="1"/>
          </p:cNvPicPr>
          <p:nvPr/>
        </p:nvPicPr>
        <p:blipFill>
          <a:blip r:embed="rId3"/>
          <a:stretch>
            <a:fillRect/>
          </a:stretch>
        </p:blipFill>
        <p:spPr>
          <a:xfrm>
            <a:off x="2019300" y="1447800"/>
            <a:ext cx="5105400" cy="2962275"/>
          </a:xfrm>
          <a:prstGeom prst="rect">
            <a:avLst/>
          </a:prstGeom>
        </p:spPr>
      </p:pic>
    </p:spTree>
    <p:extLst>
      <p:ext uri="{BB962C8B-B14F-4D97-AF65-F5344CB8AC3E}">
        <p14:creationId xmlns:p14="http://schemas.microsoft.com/office/powerpoint/2010/main" val="3977784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Circuit</a:t>
            </a:r>
            <a:endParaRPr lang="en-GB" sz="4800" dirty="0"/>
          </a:p>
        </p:txBody>
      </p:sp>
      <p:sp>
        <p:nvSpPr>
          <p:cNvPr id="8" name="TextBox 7"/>
          <p:cNvSpPr txBox="1"/>
          <p:nvPr/>
        </p:nvSpPr>
        <p:spPr>
          <a:xfrm>
            <a:off x="3886200" y="1398815"/>
            <a:ext cx="4800600" cy="3249385"/>
          </a:xfrm>
          <a:prstGeom prst="rect">
            <a:avLst/>
          </a:prstGeom>
          <a:noFill/>
        </p:spPr>
        <p:txBody>
          <a:bodyPr wrap="square" rtlCol="0">
            <a:normAutofit/>
          </a:bodyPr>
          <a:lstStyle/>
          <a:p>
            <a:pPr>
              <a:spcAft>
                <a:spcPts val="1200"/>
              </a:spcAft>
            </a:pPr>
            <a:r>
              <a:rPr lang="en-GB" sz="2400" dirty="0"/>
              <a:t>The voltage gain is:</a:t>
            </a:r>
          </a:p>
          <a:p>
            <a:pPr>
              <a:spcAft>
                <a:spcPts val="1200"/>
              </a:spcAft>
            </a:pPr>
            <a:r>
              <a:rPr lang="en-GB" sz="2400" dirty="0"/>
              <a:t>Av = 1 + (220 ×10</a:t>
            </a:r>
            <a:r>
              <a:rPr lang="en-GB" sz="2400" baseline="30000" dirty="0"/>
              <a:t>3</a:t>
            </a:r>
            <a:r>
              <a:rPr lang="en-GB" sz="2400" dirty="0"/>
              <a:t> / 100 ×10</a:t>
            </a:r>
            <a:r>
              <a:rPr lang="en-GB" sz="2400" baseline="30000" dirty="0"/>
              <a:t>3</a:t>
            </a:r>
            <a:r>
              <a:rPr lang="en-GB" sz="2400" dirty="0"/>
              <a:t>) = +3.2</a:t>
            </a:r>
          </a:p>
          <a:p>
            <a:pPr>
              <a:spcAft>
                <a:spcPts val="1200"/>
              </a:spcAft>
            </a:pPr>
            <a:r>
              <a:rPr lang="en-GB" sz="2400" dirty="0"/>
              <a:t>If Vin = +1.0 V then </a:t>
            </a:r>
            <a:r>
              <a:rPr lang="en-GB" sz="2400" dirty="0" err="1"/>
              <a:t>Vout</a:t>
            </a:r>
            <a:r>
              <a:rPr lang="en-GB" sz="2400" dirty="0"/>
              <a:t> = +3.2 V</a:t>
            </a:r>
          </a:p>
          <a:p>
            <a:pPr>
              <a:spcAft>
                <a:spcPts val="1200"/>
              </a:spcAft>
            </a:pPr>
            <a:endParaRPr lang="en-GB" sz="2400" dirty="0"/>
          </a:p>
          <a:p>
            <a:pPr>
              <a:spcAft>
                <a:spcPts val="1200"/>
              </a:spcAft>
            </a:pPr>
            <a:r>
              <a:rPr lang="en-GB" sz="2400" dirty="0"/>
              <a:t>The Input Voltage has been amplified (made bigger)</a:t>
            </a:r>
          </a:p>
        </p:txBody>
      </p:sp>
      <p:pic>
        <p:nvPicPr>
          <p:cNvPr id="2" name="Picture 1">
            <a:extLst>
              <a:ext uri="{FF2B5EF4-FFF2-40B4-BE49-F238E27FC236}">
                <a16:creationId xmlns:a16="http://schemas.microsoft.com/office/drawing/2014/main" id="{4416F639-647C-21B8-4F11-245F31CCF2C9}"/>
              </a:ext>
            </a:extLst>
          </p:cNvPr>
          <p:cNvPicPr>
            <a:picLocks noChangeAspect="1"/>
          </p:cNvPicPr>
          <p:nvPr/>
        </p:nvPicPr>
        <p:blipFill>
          <a:blip r:embed="rId2"/>
          <a:stretch>
            <a:fillRect/>
          </a:stretch>
        </p:blipFill>
        <p:spPr>
          <a:xfrm>
            <a:off x="457201" y="1524000"/>
            <a:ext cx="3302332" cy="2667000"/>
          </a:xfrm>
          <a:prstGeom prst="rect">
            <a:avLst/>
          </a:prstGeom>
        </p:spPr>
      </p:pic>
    </p:spTree>
    <p:extLst>
      <p:ext uri="{BB962C8B-B14F-4D97-AF65-F5344CB8AC3E}">
        <p14:creationId xmlns:p14="http://schemas.microsoft.com/office/powerpoint/2010/main" val="3408831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Circuit</a:t>
            </a:r>
            <a:endParaRPr lang="en-GB" sz="4800" dirty="0"/>
          </a:p>
        </p:txBody>
      </p:sp>
      <p:sp>
        <p:nvSpPr>
          <p:cNvPr id="8" name="TextBox 7"/>
          <p:cNvSpPr txBox="1"/>
          <p:nvPr/>
        </p:nvSpPr>
        <p:spPr>
          <a:xfrm>
            <a:off x="3886200" y="1398815"/>
            <a:ext cx="4800600" cy="3401785"/>
          </a:xfrm>
          <a:prstGeom prst="rect">
            <a:avLst/>
          </a:prstGeom>
          <a:noFill/>
        </p:spPr>
        <p:txBody>
          <a:bodyPr wrap="square" rtlCol="0">
            <a:normAutofit/>
          </a:bodyPr>
          <a:lstStyle/>
          <a:p>
            <a:pPr>
              <a:spcAft>
                <a:spcPts val="1200"/>
              </a:spcAft>
            </a:pPr>
            <a:r>
              <a:rPr lang="en-GB" sz="2400" dirty="0"/>
              <a:t>The voltage gain is:</a:t>
            </a:r>
          </a:p>
          <a:p>
            <a:pPr>
              <a:spcAft>
                <a:spcPts val="1200"/>
              </a:spcAft>
            </a:pPr>
            <a:r>
              <a:rPr lang="en-GB" sz="2400" dirty="0"/>
              <a:t>Av = 1 + (47 ×10</a:t>
            </a:r>
            <a:r>
              <a:rPr lang="en-GB" sz="2400" baseline="30000" dirty="0"/>
              <a:t>3</a:t>
            </a:r>
            <a:r>
              <a:rPr lang="en-GB" sz="2400" dirty="0"/>
              <a:t> / 100 ×10</a:t>
            </a:r>
            <a:r>
              <a:rPr lang="en-GB" sz="2400" baseline="30000" dirty="0"/>
              <a:t>3</a:t>
            </a:r>
            <a:r>
              <a:rPr lang="en-GB" sz="2400" dirty="0"/>
              <a:t>) = +1.47</a:t>
            </a:r>
          </a:p>
          <a:p>
            <a:pPr>
              <a:spcAft>
                <a:spcPts val="1200"/>
              </a:spcAft>
            </a:pPr>
            <a:r>
              <a:rPr lang="en-GB" sz="2400" dirty="0"/>
              <a:t>If Vin = +1.0 V then </a:t>
            </a:r>
            <a:r>
              <a:rPr lang="en-GB" sz="2400" dirty="0" err="1"/>
              <a:t>Vout</a:t>
            </a:r>
            <a:r>
              <a:rPr lang="en-GB" sz="2400" dirty="0"/>
              <a:t> = +1.47 V</a:t>
            </a:r>
          </a:p>
          <a:p>
            <a:pPr>
              <a:spcAft>
                <a:spcPts val="1200"/>
              </a:spcAft>
            </a:pPr>
            <a:endParaRPr lang="en-GB" sz="2400" dirty="0"/>
          </a:p>
          <a:p>
            <a:pPr>
              <a:spcAft>
                <a:spcPts val="1200"/>
              </a:spcAft>
            </a:pPr>
            <a:r>
              <a:rPr lang="en-GB" sz="2400" dirty="0"/>
              <a:t>The Input Voltage has been amplified even though Rf is smaller than Ri</a:t>
            </a:r>
          </a:p>
        </p:txBody>
      </p:sp>
      <p:pic>
        <p:nvPicPr>
          <p:cNvPr id="3" name="Picture 2">
            <a:extLst>
              <a:ext uri="{FF2B5EF4-FFF2-40B4-BE49-F238E27FC236}">
                <a16:creationId xmlns:a16="http://schemas.microsoft.com/office/drawing/2014/main" id="{48EFB106-3B0D-3AF4-044C-E48DDD57F00C}"/>
              </a:ext>
            </a:extLst>
          </p:cNvPr>
          <p:cNvPicPr>
            <a:picLocks noChangeAspect="1"/>
          </p:cNvPicPr>
          <p:nvPr/>
        </p:nvPicPr>
        <p:blipFill>
          <a:blip r:embed="rId2"/>
          <a:stretch>
            <a:fillRect/>
          </a:stretch>
        </p:blipFill>
        <p:spPr>
          <a:xfrm>
            <a:off x="457201" y="1398815"/>
            <a:ext cx="3268634" cy="2639785"/>
          </a:xfrm>
          <a:prstGeom prst="rect">
            <a:avLst/>
          </a:prstGeom>
        </p:spPr>
      </p:pic>
    </p:spTree>
    <p:extLst>
      <p:ext uri="{BB962C8B-B14F-4D97-AF65-F5344CB8AC3E}">
        <p14:creationId xmlns:p14="http://schemas.microsoft.com/office/powerpoint/2010/main" val="8878531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TotalTime>
  <Words>1816</Words>
  <Application>Microsoft Office PowerPoint</Application>
  <PresentationFormat>On-screen Show (4:3)</PresentationFormat>
  <Paragraphs>128</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Cambria Math</vt:lpstr>
      <vt:lpstr>Office Theme</vt:lpstr>
      <vt:lpstr>Non-Inverting Amplifier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dc:creator>
  <cp:lastModifiedBy>Paul Nicholls</cp:lastModifiedBy>
  <cp:revision>35</cp:revision>
  <dcterms:created xsi:type="dcterms:W3CDTF">2006-08-16T00:00:00Z</dcterms:created>
  <dcterms:modified xsi:type="dcterms:W3CDTF">2022-08-07T09:53:52Z</dcterms:modified>
  <cp:contentStatus/>
</cp:coreProperties>
</file>